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Canva Sans" panose="020B0604020202020204" charset="0"/>
      <p:regular r:id="rId41"/>
    </p:embeddedFont>
    <p:embeddedFont>
      <p:font typeface="Canva San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2281" autoAdjust="0"/>
  </p:normalViewPr>
  <p:slideViewPr>
    <p:cSldViewPr>
      <p:cViewPr varScale="1">
        <p:scale>
          <a:sx n="69" d="100"/>
          <a:sy n="69" d="100"/>
        </p:scale>
        <p:origin x="14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2117314" y="2915587"/>
            <a:ext cx="11174979" cy="4532026"/>
          </a:xfrm>
          <a:prstGeom prst="rect">
            <a:avLst/>
          </a:prstGeom>
        </p:spPr>
        <p:txBody>
          <a:bodyPr lIns="0" tIns="0" rIns="0" bIns="0" rtlCol="0" anchor="t">
            <a:spAutoFit/>
          </a:bodyPr>
          <a:lstStyle/>
          <a:p>
            <a:pPr algn="ctr">
              <a:lnSpc>
                <a:spcPts val="11868"/>
              </a:lnSpc>
            </a:pPr>
            <a:r>
              <a:rPr lang="en-US" sz="10503">
                <a:solidFill>
                  <a:srgbClr val="FFFFFF"/>
                </a:solidFill>
                <a:latin typeface="Canva Sans Bold"/>
              </a:rPr>
              <a:t>Credit Card Default Issue</a:t>
            </a:r>
          </a:p>
          <a:p>
            <a:pPr algn="ctr">
              <a:lnSpc>
                <a:spcPts val="11868"/>
              </a:lnSpc>
            </a:pPr>
            <a:endParaRPr lang="en-US" sz="10503">
              <a:solidFill>
                <a:srgbClr val="FFFFFF"/>
              </a:solidFill>
              <a:latin typeface="Canva Sans Bold"/>
            </a:endParaRPr>
          </a:p>
        </p:txBody>
      </p:sp>
      <p:sp>
        <p:nvSpPr>
          <p:cNvPr id="4" name="Freeform 4"/>
          <p:cNvSpPr/>
          <p:nvPr/>
        </p:nvSpPr>
        <p:spPr>
          <a:xfrm>
            <a:off x="-454436" y="6930603"/>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1659294" y="3169301"/>
            <a:ext cx="2810248" cy="1974199"/>
          </a:xfrm>
          <a:custGeom>
            <a:avLst/>
            <a:gdLst/>
            <a:ahLst/>
            <a:cxnLst/>
            <a:rect l="l" t="t" r="r" b="b"/>
            <a:pathLst>
              <a:path w="2810248" h="1974199">
                <a:moveTo>
                  <a:pt x="0" y="0"/>
                </a:moveTo>
                <a:lnTo>
                  <a:pt x="2810248" y="0"/>
                </a:lnTo>
                <a:lnTo>
                  <a:pt x="2810248" y="1974199"/>
                </a:lnTo>
                <a:lnTo>
                  <a:pt x="0" y="1974199"/>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7462527" y="7034939"/>
            <a:ext cx="6101775" cy="503279"/>
          </a:xfrm>
          <a:prstGeom prst="rect">
            <a:avLst/>
          </a:prstGeom>
        </p:spPr>
        <p:txBody>
          <a:bodyPr lIns="0" tIns="0" rIns="0" bIns="0" rtlCol="0" anchor="t">
            <a:spAutoFit/>
          </a:bodyPr>
          <a:lstStyle/>
          <a:p>
            <a:pPr>
              <a:lnSpc>
                <a:spcPts val="4200"/>
              </a:lnSpc>
            </a:pPr>
            <a:r>
              <a:rPr lang="en-US" sz="3000" dirty="0">
                <a:solidFill>
                  <a:srgbClr val="FFFFFF"/>
                </a:solidFill>
                <a:latin typeface="Canva Sans Bold"/>
              </a:rPr>
              <a:t>Subham Sarangi</a:t>
            </a:r>
          </a:p>
        </p:txBody>
      </p:sp>
      <p:sp>
        <p:nvSpPr>
          <p:cNvPr id="8" name="TextBox 8"/>
          <p:cNvSpPr txBox="1"/>
          <p:nvPr/>
        </p:nvSpPr>
        <p:spPr>
          <a:xfrm>
            <a:off x="300407" y="5514"/>
            <a:ext cx="17987593" cy="3240416"/>
          </a:xfrm>
          <a:prstGeom prst="rect">
            <a:avLst/>
          </a:prstGeom>
        </p:spPr>
        <p:txBody>
          <a:bodyPr lIns="0" tIns="0" rIns="0" bIns="0" rtlCol="0" anchor="t">
            <a:spAutoFit/>
          </a:bodyPr>
          <a:lstStyle/>
          <a:p>
            <a:pPr algn="ctr">
              <a:lnSpc>
                <a:spcPts val="13019"/>
              </a:lnSpc>
            </a:pPr>
            <a:r>
              <a:rPr lang="en-US" sz="9299" spc="446">
                <a:solidFill>
                  <a:srgbClr val="FFFFFF"/>
                </a:solidFill>
                <a:latin typeface="Canva Sans Bold"/>
              </a:rPr>
              <a:t>AI &amp; Deep Learning</a:t>
            </a:r>
          </a:p>
          <a:p>
            <a:pPr algn="ctr">
              <a:lnSpc>
                <a:spcPts val="13019"/>
              </a:lnSpc>
            </a:pPr>
            <a:endParaRPr lang="en-US" sz="9299" spc="446">
              <a:solidFill>
                <a:srgbClr val="FFFFFF"/>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346625" y="1866900"/>
            <a:ext cx="8797375" cy="5471712"/>
          </a:xfrm>
          <a:custGeom>
            <a:avLst/>
            <a:gdLst/>
            <a:ahLst/>
            <a:cxnLst/>
            <a:rect l="l" t="t" r="r" b="b"/>
            <a:pathLst>
              <a:path w="8797375" h="5471712">
                <a:moveTo>
                  <a:pt x="0" y="0"/>
                </a:moveTo>
                <a:lnTo>
                  <a:pt x="8797375" y="0"/>
                </a:lnTo>
                <a:lnTo>
                  <a:pt x="8797375" y="5471712"/>
                </a:lnTo>
                <a:lnTo>
                  <a:pt x="0" y="547171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416993" y="1921943"/>
            <a:ext cx="8518197" cy="5164668"/>
          </a:xfrm>
          <a:custGeom>
            <a:avLst/>
            <a:gdLst/>
            <a:ahLst/>
            <a:cxnLst/>
            <a:rect l="l" t="t" r="r" b="b"/>
            <a:pathLst>
              <a:path w="8518197" h="5164668">
                <a:moveTo>
                  <a:pt x="0" y="0"/>
                </a:moveTo>
                <a:lnTo>
                  <a:pt x="8518196" y="0"/>
                </a:lnTo>
                <a:lnTo>
                  <a:pt x="8518196" y="5164668"/>
                </a:lnTo>
                <a:lnTo>
                  <a:pt x="0" y="5164668"/>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1248327" y="7410450"/>
            <a:ext cx="6993970" cy="1847850"/>
          </a:xfrm>
          <a:prstGeom prst="rect">
            <a:avLst/>
          </a:prstGeom>
        </p:spPr>
        <p:txBody>
          <a:bodyPr lIns="0" tIns="0" rIns="0" bIns="0" rtlCol="0" anchor="t">
            <a:spAutoFit/>
          </a:bodyPr>
          <a:lstStyle/>
          <a:p>
            <a:pPr algn="ctr">
              <a:lnSpc>
                <a:spcPts val="3749"/>
              </a:lnSpc>
              <a:spcBef>
                <a:spcPct val="0"/>
              </a:spcBef>
            </a:pPr>
            <a:r>
              <a:rPr lang="en-US" sz="2499">
                <a:solidFill>
                  <a:srgbClr val="FFFFFF"/>
                </a:solidFill>
                <a:latin typeface="Canva Sans Bold"/>
              </a:rPr>
              <a:t>The qualification increases the non-defaulter list is increasing as well as the defaulter list, although defaulters are 1/3rd of the count compared to the non-defaulters</a:t>
            </a:r>
          </a:p>
        </p:txBody>
      </p:sp>
      <p:sp>
        <p:nvSpPr>
          <p:cNvPr id="6" name="TextBox 6"/>
          <p:cNvSpPr txBox="1"/>
          <p:nvPr/>
        </p:nvSpPr>
        <p:spPr>
          <a:xfrm>
            <a:off x="10265330" y="7410450"/>
            <a:ext cx="6993970" cy="1847850"/>
          </a:xfrm>
          <a:prstGeom prst="rect">
            <a:avLst/>
          </a:prstGeom>
        </p:spPr>
        <p:txBody>
          <a:bodyPr lIns="0" tIns="0" rIns="0" bIns="0" rtlCol="0" anchor="t">
            <a:spAutoFit/>
          </a:bodyPr>
          <a:lstStyle/>
          <a:p>
            <a:pPr algn="ctr">
              <a:lnSpc>
                <a:spcPts val="3749"/>
              </a:lnSpc>
              <a:spcBef>
                <a:spcPct val="0"/>
              </a:spcBef>
            </a:pPr>
            <a:r>
              <a:rPr lang="en-US" sz="2499">
                <a:solidFill>
                  <a:srgbClr val="FFFFFF"/>
                </a:solidFill>
                <a:latin typeface="Canva Sans Bold"/>
              </a:rPr>
              <a:t>The number of defaulters in credit card payments is nearly the same for married credit card users as compared to the credit card users who are single</a:t>
            </a:r>
          </a:p>
        </p:txBody>
      </p:sp>
      <p:sp>
        <p:nvSpPr>
          <p:cNvPr id="7" name="TextBox 7"/>
          <p:cNvSpPr txBox="1"/>
          <p:nvPr/>
        </p:nvSpPr>
        <p:spPr>
          <a:xfrm>
            <a:off x="434665" y="952500"/>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Education by Default payment next month</a:t>
            </a:r>
          </a:p>
          <a:p>
            <a:pPr algn="ctr">
              <a:lnSpc>
                <a:spcPts val="3749"/>
              </a:lnSpc>
            </a:pPr>
            <a:endParaRPr lang="en-US" sz="2499">
              <a:solidFill>
                <a:srgbClr val="FFFFFF"/>
              </a:solidFill>
              <a:latin typeface="Canva Sans Bold"/>
            </a:endParaRPr>
          </a:p>
        </p:txBody>
      </p:sp>
      <p:sp>
        <p:nvSpPr>
          <p:cNvPr id="8" name="TextBox 8"/>
          <p:cNvSpPr txBox="1"/>
          <p:nvPr/>
        </p:nvSpPr>
        <p:spPr>
          <a:xfrm>
            <a:off x="9144000" y="952500"/>
            <a:ext cx="8709335" cy="447675"/>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Marriage by Default payment next month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521322" y="609600"/>
            <a:ext cx="8397328" cy="4955019"/>
          </a:xfrm>
          <a:custGeom>
            <a:avLst/>
            <a:gdLst/>
            <a:ahLst/>
            <a:cxnLst/>
            <a:rect l="l" t="t" r="r" b="b"/>
            <a:pathLst>
              <a:path w="8397328" h="4955019">
                <a:moveTo>
                  <a:pt x="0" y="0"/>
                </a:moveTo>
                <a:lnTo>
                  <a:pt x="8397327" y="0"/>
                </a:lnTo>
                <a:lnTo>
                  <a:pt x="8397327" y="4955019"/>
                </a:lnTo>
                <a:lnTo>
                  <a:pt x="0" y="4955019"/>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144000" y="4535322"/>
            <a:ext cx="8709335" cy="5455298"/>
          </a:xfrm>
          <a:custGeom>
            <a:avLst/>
            <a:gdLst/>
            <a:ahLst/>
            <a:cxnLst/>
            <a:rect l="l" t="t" r="r" b="b"/>
            <a:pathLst>
              <a:path w="8709335" h="5455298">
                <a:moveTo>
                  <a:pt x="0" y="0"/>
                </a:moveTo>
                <a:lnTo>
                  <a:pt x="8709335" y="0"/>
                </a:lnTo>
                <a:lnTo>
                  <a:pt x="8709335" y="5455298"/>
                </a:lnTo>
                <a:lnTo>
                  <a:pt x="0" y="5455298"/>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9144000" y="1233975"/>
            <a:ext cx="7573523" cy="2314575"/>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the mean age for both men and women is nearly the same in the case of singles and others but in the case of the Married category there is a notable difference in the mean with mean age of men being more than that of women</a:t>
            </a:r>
          </a:p>
        </p:txBody>
      </p:sp>
      <p:sp>
        <p:nvSpPr>
          <p:cNvPr id="6" name="TextBox 6"/>
          <p:cNvSpPr txBox="1"/>
          <p:nvPr/>
        </p:nvSpPr>
        <p:spPr>
          <a:xfrm>
            <a:off x="8747991" y="533400"/>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Marriage vs Sex vs Age</a:t>
            </a:r>
          </a:p>
          <a:p>
            <a:pPr algn="ctr">
              <a:lnSpc>
                <a:spcPts val="3749"/>
              </a:lnSpc>
            </a:pPr>
            <a:endParaRPr lang="en-US" sz="2499">
              <a:solidFill>
                <a:srgbClr val="FFFFFF"/>
              </a:solidFill>
              <a:latin typeface="Canva Sans Bold"/>
            </a:endParaRPr>
          </a:p>
        </p:txBody>
      </p:sp>
      <p:sp>
        <p:nvSpPr>
          <p:cNvPr id="7" name="TextBox 7"/>
          <p:cNvSpPr txBox="1"/>
          <p:nvPr/>
        </p:nvSpPr>
        <p:spPr>
          <a:xfrm>
            <a:off x="1028700" y="6662250"/>
            <a:ext cx="7889949" cy="2314575"/>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The distribution of the people based on Qualification and Marriage, here we can say that 40 to 50 years age are in the major mean areas, the highest distribution of age was for high school followed by university and graduate school</a:t>
            </a:r>
          </a:p>
        </p:txBody>
      </p:sp>
      <p:sp>
        <p:nvSpPr>
          <p:cNvPr id="8" name="TextBox 8"/>
          <p:cNvSpPr txBox="1"/>
          <p:nvPr/>
        </p:nvSpPr>
        <p:spPr>
          <a:xfrm>
            <a:off x="619007" y="5990353"/>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Marriage vs Age vs Education</a:t>
            </a:r>
          </a:p>
          <a:p>
            <a:pPr algn="ctr">
              <a:lnSpc>
                <a:spcPts val="3749"/>
              </a:lnSpc>
            </a:pPr>
            <a:endParaRPr lang="en-US" sz="2499">
              <a:solidFill>
                <a:srgbClr val="FFFFFF"/>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442516" y="996016"/>
            <a:ext cx="11920339" cy="4904234"/>
          </a:xfrm>
          <a:custGeom>
            <a:avLst/>
            <a:gdLst/>
            <a:ahLst/>
            <a:cxnLst/>
            <a:rect l="l" t="t" r="r" b="b"/>
            <a:pathLst>
              <a:path w="11920339" h="4904234">
                <a:moveTo>
                  <a:pt x="0" y="0"/>
                </a:moveTo>
                <a:lnTo>
                  <a:pt x="11920340" y="0"/>
                </a:lnTo>
                <a:lnTo>
                  <a:pt x="11920340" y="4904234"/>
                </a:lnTo>
                <a:lnTo>
                  <a:pt x="0" y="4904234"/>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442516" y="6174462"/>
            <a:ext cx="9299931" cy="3848247"/>
          </a:xfrm>
          <a:custGeom>
            <a:avLst/>
            <a:gdLst/>
            <a:ahLst/>
            <a:cxnLst/>
            <a:rect l="l" t="t" r="r" b="b"/>
            <a:pathLst>
              <a:path w="9299931" h="3848247">
                <a:moveTo>
                  <a:pt x="0" y="0"/>
                </a:moveTo>
                <a:lnTo>
                  <a:pt x="9299931" y="0"/>
                </a:lnTo>
                <a:lnTo>
                  <a:pt x="9299931" y="3848247"/>
                </a:lnTo>
                <a:lnTo>
                  <a:pt x="0" y="384824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12693764" y="1233975"/>
            <a:ext cx="4023760" cy="4648200"/>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The relationship between credit card limit balances with the respective individual ages shown by male and female, and the distribution across the credit card limit balances spread over the respective range for those ages. </a:t>
            </a:r>
          </a:p>
        </p:txBody>
      </p:sp>
      <p:sp>
        <p:nvSpPr>
          <p:cNvPr id="6" name="TextBox 6"/>
          <p:cNvSpPr txBox="1"/>
          <p:nvPr/>
        </p:nvSpPr>
        <p:spPr>
          <a:xfrm>
            <a:off x="10504142" y="7190017"/>
            <a:ext cx="7185945" cy="1847850"/>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the averages for the different age groups for the limit balances do not coincide for the respective marital statuses. Also, the credit limit is highest for the married.</a:t>
            </a:r>
          </a:p>
        </p:txBody>
      </p:sp>
      <p:sp>
        <p:nvSpPr>
          <p:cNvPr id="7" name="TextBox 7"/>
          <p:cNvSpPr txBox="1"/>
          <p:nvPr/>
        </p:nvSpPr>
        <p:spPr>
          <a:xfrm>
            <a:off x="9742447" y="6351817"/>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Marriage status vs Education vs Credit limit</a:t>
            </a:r>
          </a:p>
          <a:p>
            <a:pPr algn="ctr">
              <a:lnSpc>
                <a:spcPts val="3749"/>
              </a:lnSpc>
            </a:pPr>
            <a:endParaRPr lang="en-US" sz="2499">
              <a:solidFill>
                <a:srgbClr val="FFFFFF"/>
              </a:solidFill>
              <a:latin typeface="Canva Sans Bold"/>
            </a:endParaRPr>
          </a:p>
        </p:txBody>
      </p:sp>
      <p:sp>
        <p:nvSpPr>
          <p:cNvPr id="8" name="TextBox 8"/>
          <p:cNvSpPr txBox="1"/>
          <p:nvPr/>
        </p:nvSpPr>
        <p:spPr>
          <a:xfrm>
            <a:off x="2048018" y="395774"/>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Age vs Sex vs Credit amount limit</a:t>
            </a:r>
          </a:p>
          <a:p>
            <a:pPr algn="ctr">
              <a:lnSpc>
                <a:spcPts val="3749"/>
              </a:lnSpc>
            </a:pPr>
            <a:endParaRPr lang="en-US" sz="2499">
              <a:solidFill>
                <a:srgbClr val="FFFFFF"/>
              </a:solidFill>
              <a:latin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17332" y="3576238"/>
            <a:ext cx="11662417" cy="4520611"/>
          </a:xfrm>
          <a:custGeom>
            <a:avLst/>
            <a:gdLst/>
            <a:ahLst/>
            <a:cxnLst/>
            <a:rect l="l" t="t" r="r" b="b"/>
            <a:pathLst>
              <a:path w="11662417" h="4520611">
                <a:moveTo>
                  <a:pt x="0" y="0"/>
                </a:moveTo>
                <a:lnTo>
                  <a:pt x="11662418" y="0"/>
                </a:lnTo>
                <a:lnTo>
                  <a:pt x="11662418" y="4520611"/>
                </a:lnTo>
                <a:lnTo>
                  <a:pt x="0" y="452061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12377365" y="3234203"/>
            <a:ext cx="4881935" cy="5405571"/>
          </a:xfrm>
          <a:prstGeom prst="rect">
            <a:avLst/>
          </a:prstGeom>
        </p:spPr>
        <p:txBody>
          <a:bodyPr lIns="0" tIns="0" rIns="0" bIns="0" rtlCol="0" anchor="t">
            <a:spAutoFit/>
          </a:bodyPr>
          <a:lstStyle/>
          <a:p>
            <a:pPr>
              <a:lnSpc>
                <a:spcPts val="4307"/>
              </a:lnSpc>
              <a:spcBef>
                <a:spcPct val="0"/>
              </a:spcBef>
            </a:pPr>
            <a:r>
              <a:rPr lang="en-US" sz="2871">
                <a:solidFill>
                  <a:srgbClr val="FFFFFF"/>
                </a:solidFill>
                <a:latin typeface="Canva Sans Bold"/>
              </a:rPr>
              <a:t>Clients who delay payment by one month or less have fewer credit card defaults. In particular, the repayment status in September, i.e., PAY_1, holds a greater discriminatory power than the repayment status in the other months</a:t>
            </a:r>
          </a:p>
        </p:txBody>
      </p:sp>
      <p:sp>
        <p:nvSpPr>
          <p:cNvPr id="5" name="TextBox 5"/>
          <p:cNvSpPr txBox="1"/>
          <p:nvPr/>
        </p:nvSpPr>
        <p:spPr>
          <a:xfrm>
            <a:off x="537645" y="1612551"/>
            <a:ext cx="8709335" cy="1114425"/>
          </a:xfrm>
          <a:prstGeom prst="rect">
            <a:avLst/>
          </a:prstGeom>
        </p:spPr>
        <p:txBody>
          <a:bodyPr lIns="0" tIns="0" rIns="0" bIns="0" rtlCol="0" anchor="t">
            <a:spAutoFit/>
          </a:bodyPr>
          <a:lstStyle/>
          <a:p>
            <a:pPr algn="ctr">
              <a:lnSpc>
                <a:spcPts val="4500"/>
              </a:lnSpc>
            </a:pPr>
            <a:r>
              <a:rPr lang="en-US" sz="3000">
                <a:solidFill>
                  <a:srgbClr val="FFFFFF"/>
                </a:solidFill>
                <a:latin typeface="Canva Sans Bold"/>
              </a:rPr>
              <a:t>PAYMENT STATUS FEATURES (BY TARGET)</a:t>
            </a:r>
          </a:p>
          <a:p>
            <a:pPr algn="ctr">
              <a:lnSpc>
                <a:spcPts val="4500"/>
              </a:lnSpc>
            </a:pPr>
            <a:endParaRPr lang="en-US" sz="3000">
              <a:solidFill>
                <a:srgbClr val="FFFFFF"/>
              </a:solidFill>
              <a:latin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2116485"/>
            <a:ext cx="11920339" cy="6054031"/>
          </a:xfrm>
          <a:custGeom>
            <a:avLst/>
            <a:gdLst/>
            <a:ahLst/>
            <a:cxnLst/>
            <a:rect l="l" t="t" r="r" b="b"/>
            <a:pathLst>
              <a:path w="11920339" h="6054031">
                <a:moveTo>
                  <a:pt x="0" y="0"/>
                </a:moveTo>
                <a:lnTo>
                  <a:pt x="11920339" y="0"/>
                </a:lnTo>
                <a:lnTo>
                  <a:pt x="11920339" y="6054030"/>
                </a:lnTo>
                <a:lnTo>
                  <a:pt x="0" y="6054030"/>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13355362" y="2030760"/>
            <a:ext cx="3903938" cy="7034346"/>
          </a:xfrm>
          <a:prstGeom prst="rect">
            <a:avLst/>
          </a:prstGeom>
        </p:spPr>
        <p:txBody>
          <a:bodyPr lIns="0" tIns="0" rIns="0" bIns="0" rtlCol="0" anchor="t">
            <a:spAutoFit/>
          </a:bodyPr>
          <a:lstStyle/>
          <a:p>
            <a:pPr>
              <a:lnSpc>
                <a:spcPts val="4307"/>
              </a:lnSpc>
            </a:pPr>
            <a:r>
              <a:rPr lang="en-US" sz="2871">
                <a:solidFill>
                  <a:srgbClr val="FFFFFF"/>
                </a:solidFill>
                <a:latin typeface="Canva Sans Bold"/>
              </a:rPr>
              <a:t>There is higher proportion of clients for whom the bill amount is high but payment done against the same is very low. This we can infer since maximum number of datapoints are closely packed along the Y-axis near to 0 on X-axis.</a:t>
            </a:r>
          </a:p>
          <a:p>
            <a:pPr>
              <a:lnSpc>
                <a:spcPts val="4307"/>
              </a:lnSpc>
              <a:spcBef>
                <a:spcPct val="0"/>
              </a:spcBef>
            </a:pPr>
            <a:endParaRPr lang="en-US" sz="2871">
              <a:solidFill>
                <a:srgbClr val="FFFFFF"/>
              </a:solidFill>
              <a:latin typeface="Canva Sans Bold"/>
            </a:endParaRPr>
          </a:p>
        </p:txBody>
      </p:sp>
      <p:sp>
        <p:nvSpPr>
          <p:cNvPr id="5" name="TextBox 5"/>
          <p:cNvSpPr txBox="1"/>
          <p:nvPr/>
        </p:nvSpPr>
        <p:spPr>
          <a:xfrm>
            <a:off x="0" y="952500"/>
            <a:ext cx="1341820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Past six months bill amount effect on the payment default next month or not:</a:t>
            </a:r>
          </a:p>
          <a:p>
            <a:pPr algn="ctr">
              <a:lnSpc>
                <a:spcPts val="3749"/>
              </a:lnSpc>
            </a:pPr>
            <a:endParaRPr lang="en-US" sz="2499">
              <a:solidFill>
                <a:srgbClr val="FFFFFF"/>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3125193" y="1866900"/>
            <a:ext cx="12037613" cy="5259372"/>
          </a:xfrm>
          <a:custGeom>
            <a:avLst/>
            <a:gdLst/>
            <a:ahLst/>
            <a:cxnLst/>
            <a:rect l="l" t="t" r="r" b="b"/>
            <a:pathLst>
              <a:path w="12037613" h="5259372">
                <a:moveTo>
                  <a:pt x="0" y="0"/>
                </a:moveTo>
                <a:lnTo>
                  <a:pt x="12037614" y="0"/>
                </a:lnTo>
                <a:lnTo>
                  <a:pt x="12037614" y="5259372"/>
                </a:lnTo>
                <a:lnTo>
                  <a:pt x="0" y="525937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1028700" y="7391418"/>
            <a:ext cx="15422559" cy="2148021"/>
          </a:xfrm>
          <a:prstGeom prst="rect">
            <a:avLst/>
          </a:prstGeom>
        </p:spPr>
        <p:txBody>
          <a:bodyPr lIns="0" tIns="0" rIns="0" bIns="0" rtlCol="0" anchor="t">
            <a:spAutoFit/>
          </a:bodyPr>
          <a:lstStyle/>
          <a:p>
            <a:pPr>
              <a:lnSpc>
                <a:spcPts val="4307"/>
              </a:lnSpc>
              <a:spcBef>
                <a:spcPct val="0"/>
              </a:spcBef>
            </a:pPr>
            <a:r>
              <a:rPr lang="en-US" sz="2871">
                <a:solidFill>
                  <a:srgbClr val="FFFFFF"/>
                </a:solidFill>
                <a:latin typeface="Canva Sans Bold"/>
              </a:rPr>
              <a:t>There is a strong positive correlation between the BILL_AMTn features, which may indicate a redundancy of information. We see that despite BILL_AMTX variables having high correlation, it would be a mistake to just drop all of them because they are important for the explanation of dependent variables.</a:t>
            </a:r>
          </a:p>
        </p:txBody>
      </p:sp>
      <p:sp>
        <p:nvSpPr>
          <p:cNvPr id="5" name="TextBox 5"/>
          <p:cNvSpPr txBox="1"/>
          <p:nvPr/>
        </p:nvSpPr>
        <p:spPr>
          <a:xfrm>
            <a:off x="-3259987" y="952500"/>
            <a:ext cx="1341820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Correlation between variables</a:t>
            </a:r>
          </a:p>
          <a:p>
            <a:pPr algn="ctr">
              <a:lnSpc>
                <a:spcPts val="3749"/>
              </a:lnSpc>
            </a:pPr>
            <a:endParaRPr lang="en-US" sz="2499">
              <a:solidFill>
                <a:srgbClr val="FFFFFF"/>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4737612"/>
            <a:ext cx="4360581" cy="4510578"/>
          </a:xfrm>
          <a:custGeom>
            <a:avLst/>
            <a:gdLst/>
            <a:ahLst/>
            <a:cxnLst/>
            <a:rect l="l" t="t" r="r" b="b"/>
            <a:pathLst>
              <a:path w="4360581" h="4510578">
                <a:moveTo>
                  <a:pt x="0" y="0"/>
                </a:moveTo>
                <a:lnTo>
                  <a:pt x="4360581" y="0"/>
                </a:lnTo>
                <a:lnTo>
                  <a:pt x="4360581" y="4510578"/>
                </a:lnTo>
                <a:lnTo>
                  <a:pt x="0" y="4510578"/>
                </a:lnTo>
                <a:lnTo>
                  <a:pt x="0" y="0"/>
                </a:lnTo>
                <a:close/>
              </a:path>
            </a:pathLst>
          </a:custGeom>
          <a:blipFill>
            <a:blip r:embed="rId3"/>
            <a:stretch>
              <a:fillRect t="-6288" b="-12713"/>
            </a:stretch>
          </a:blipFill>
          <a:ln w="38100" cap="sq">
            <a:solidFill>
              <a:srgbClr val="545454"/>
            </a:solidFill>
            <a:prstDash val="solid"/>
            <a:miter/>
          </a:ln>
        </p:spPr>
        <p:txBody>
          <a:bodyPr/>
          <a:lstStyle/>
          <a:p>
            <a:endParaRPr lang="en-IN"/>
          </a:p>
        </p:txBody>
      </p:sp>
      <p:sp>
        <p:nvSpPr>
          <p:cNvPr id="4" name="Freeform 4"/>
          <p:cNvSpPr/>
          <p:nvPr/>
        </p:nvSpPr>
        <p:spPr>
          <a:xfrm>
            <a:off x="7020267" y="4526747"/>
            <a:ext cx="3150621" cy="4731553"/>
          </a:xfrm>
          <a:custGeom>
            <a:avLst/>
            <a:gdLst/>
            <a:ahLst/>
            <a:cxnLst/>
            <a:rect l="l" t="t" r="r" b="b"/>
            <a:pathLst>
              <a:path w="3150621" h="4731553">
                <a:moveTo>
                  <a:pt x="0" y="0"/>
                </a:moveTo>
                <a:lnTo>
                  <a:pt x="3150622" y="0"/>
                </a:lnTo>
                <a:lnTo>
                  <a:pt x="3150622" y="4731553"/>
                </a:lnTo>
                <a:lnTo>
                  <a:pt x="0" y="4731553"/>
                </a:lnTo>
                <a:lnTo>
                  <a:pt x="0" y="0"/>
                </a:lnTo>
                <a:close/>
              </a:path>
            </a:pathLst>
          </a:custGeom>
          <a:blipFill>
            <a:blip r:embed="rId4"/>
            <a:stretch>
              <a:fillRect t="-2734"/>
            </a:stretch>
          </a:blipFill>
          <a:ln w="38100" cap="sq">
            <a:solidFill>
              <a:srgbClr val="000000"/>
            </a:solidFill>
            <a:prstDash val="solid"/>
            <a:miter/>
          </a:ln>
        </p:spPr>
        <p:txBody>
          <a:bodyPr/>
          <a:lstStyle/>
          <a:p>
            <a:endParaRPr lang="en-IN"/>
          </a:p>
        </p:txBody>
      </p:sp>
      <p:sp>
        <p:nvSpPr>
          <p:cNvPr id="5" name="Freeform 5"/>
          <p:cNvSpPr/>
          <p:nvPr/>
        </p:nvSpPr>
        <p:spPr>
          <a:xfrm>
            <a:off x="10965772" y="4736297"/>
            <a:ext cx="6594479" cy="4937136"/>
          </a:xfrm>
          <a:custGeom>
            <a:avLst/>
            <a:gdLst/>
            <a:ahLst/>
            <a:cxnLst/>
            <a:rect l="l" t="t" r="r" b="b"/>
            <a:pathLst>
              <a:path w="6594479" h="4937136">
                <a:moveTo>
                  <a:pt x="0" y="0"/>
                </a:moveTo>
                <a:lnTo>
                  <a:pt x="6594478" y="0"/>
                </a:lnTo>
                <a:lnTo>
                  <a:pt x="6594478" y="4937136"/>
                </a:lnTo>
                <a:lnTo>
                  <a:pt x="0" y="4937136"/>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6501348" y="485387"/>
            <a:ext cx="5285304" cy="962660"/>
          </a:xfrm>
          <a:prstGeom prst="rect">
            <a:avLst/>
          </a:prstGeom>
        </p:spPr>
        <p:txBody>
          <a:bodyPr lIns="0" tIns="0" rIns="0" bIns="0" rtlCol="0" anchor="t">
            <a:spAutoFit/>
          </a:bodyPr>
          <a:lstStyle/>
          <a:p>
            <a:pPr algn="ctr">
              <a:lnSpc>
                <a:spcPts val="7840"/>
              </a:lnSpc>
            </a:pPr>
            <a:r>
              <a:rPr lang="en-US" sz="5600">
                <a:solidFill>
                  <a:srgbClr val="FFFFFF"/>
                </a:solidFill>
                <a:latin typeface="Canva Sans Bold"/>
              </a:rPr>
              <a:t>Data Modelling</a:t>
            </a:r>
          </a:p>
        </p:txBody>
      </p:sp>
      <p:sp>
        <p:nvSpPr>
          <p:cNvPr id="7" name="TextBox 7"/>
          <p:cNvSpPr txBox="1"/>
          <p:nvPr/>
        </p:nvSpPr>
        <p:spPr>
          <a:xfrm>
            <a:off x="4252814" y="1423917"/>
            <a:ext cx="10675167" cy="688974"/>
          </a:xfrm>
          <a:prstGeom prst="rect">
            <a:avLst/>
          </a:prstGeom>
        </p:spPr>
        <p:txBody>
          <a:bodyPr lIns="0" tIns="0" rIns="0" bIns="0" rtlCol="0" anchor="t">
            <a:spAutoFit/>
          </a:bodyPr>
          <a:lstStyle/>
          <a:p>
            <a:pPr algn="ctr">
              <a:lnSpc>
                <a:spcPts val="5600"/>
              </a:lnSpc>
            </a:pPr>
            <a:r>
              <a:rPr lang="en-US" sz="4000">
                <a:solidFill>
                  <a:srgbClr val="FFFFFF"/>
                </a:solidFill>
                <a:latin typeface="Canva Sans Bold"/>
              </a:rPr>
              <a:t>Logistic Regression (Baseline Model)</a:t>
            </a:r>
          </a:p>
        </p:txBody>
      </p:sp>
      <p:sp>
        <p:nvSpPr>
          <p:cNvPr id="8" name="TextBox 8"/>
          <p:cNvSpPr txBox="1"/>
          <p:nvPr/>
        </p:nvSpPr>
        <p:spPr>
          <a:xfrm>
            <a:off x="479929" y="2446266"/>
            <a:ext cx="16779371" cy="456151"/>
          </a:xfrm>
          <a:prstGeom prst="rect">
            <a:avLst/>
          </a:prstGeom>
        </p:spPr>
        <p:txBody>
          <a:bodyPr lIns="0" tIns="0" rIns="0" bIns="0" rtlCol="0" anchor="t">
            <a:spAutoFit/>
          </a:bodyPr>
          <a:lstStyle/>
          <a:p>
            <a:pPr algn="ctr">
              <a:lnSpc>
                <a:spcPts val="3732"/>
              </a:lnSpc>
            </a:pPr>
            <a:r>
              <a:rPr lang="en-US" sz="2666">
                <a:solidFill>
                  <a:srgbClr val="FFFFFF"/>
                </a:solidFill>
                <a:latin typeface="Canva Sans"/>
              </a:rPr>
              <a:t>Logistic Regression predicts event log odds using independent predictor variable</a:t>
            </a:r>
          </a:p>
        </p:txBody>
      </p:sp>
      <p:sp>
        <p:nvSpPr>
          <p:cNvPr id="9" name="TextBox 9"/>
          <p:cNvSpPr txBox="1"/>
          <p:nvPr/>
        </p:nvSpPr>
        <p:spPr>
          <a:xfrm>
            <a:off x="1028700" y="3054817"/>
            <a:ext cx="4360581" cy="1471930"/>
          </a:xfrm>
          <a:prstGeom prst="rect">
            <a:avLst/>
          </a:prstGeom>
        </p:spPr>
        <p:txBody>
          <a:bodyPr lIns="0" tIns="0" rIns="0" bIns="0" rtlCol="0" anchor="t">
            <a:spAutoFit/>
          </a:bodyPr>
          <a:lstStyle/>
          <a:p>
            <a:pPr algn="just">
              <a:lnSpc>
                <a:spcPts val="3919"/>
              </a:lnSpc>
            </a:pPr>
            <a:r>
              <a:rPr lang="en-US" sz="2799">
                <a:solidFill>
                  <a:srgbClr val="FFFFFF"/>
                </a:solidFill>
                <a:latin typeface="Canva Sans Bold"/>
              </a:rPr>
              <a:t>Rebuilding the model with only the significant variables</a:t>
            </a:r>
          </a:p>
        </p:txBody>
      </p:sp>
      <p:sp>
        <p:nvSpPr>
          <p:cNvPr id="10" name="TextBox 10"/>
          <p:cNvSpPr txBox="1"/>
          <p:nvPr/>
        </p:nvSpPr>
        <p:spPr>
          <a:xfrm>
            <a:off x="5893559" y="3054817"/>
            <a:ext cx="4277330" cy="976630"/>
          </a:xfrm>
          <a:prstGeom prst="rect">
            <a:avLst/>
          </a:prstGeom>
        </p:spPr>
        <p:txBody>
          <a:bodyPr lIns="0" tIns="0" rIns="0" bIns="0" rtlCol="0" anchor="t">
            <a:spAutoFit/>
          </a:bodyPr>
          <a:lstStyle/>
          <a:p>
            <a:pPr algn="ctr">
              <a:lnSpc>
                <a:spcPts val="3919"/>
              </a:lnSpc>
            </a:pPr>
            <a:r>
              <a:rPr lang="en-US" sz="2799">
                <a:solidFill>
                  <a:srgbClr val="FFFFFF"/>
                </a:solidFill>
                <a:latin typeface="Canva Sans Bold"/>
              </a:rPr>
              <a:t>Extracting Predicted Probabilities</a:t>
            </a:r>
          </a:p>
        </p:txBody>
      </p:sp>
      <p:sp>
        <p:nvSpPr>
          <p:cNvPr id="11" name="TextBox 11"/>
          <p:cNvSpPr txBox="1"/>
          <p:nvPr/>
        </p:nvSpPr>
        <p:spPr>
          <a:xfrm>
            <a:off x="10527157" y="3054817"/>
            <a:ext cx="7033093" cy="1471930"/>
          </a:xfrm>
          <a:prstGeom prst="rect">
            <a:avLst/>
          </a:prstGeom>
        </p:spPr>
        <p:txBody>
          <a:bodyPr lIns="0" tIns="0" rIns="0" bIns="0" rtlCol="0" anchor="t">
            <a:spAutoFit/>
          </a:bodyPr>
          <a:lstStyle/>
          <a:p>
            <a:pPr algn="ctr">
              <a:lnSpc>
                <a:spcPts val="3919"/>
              </a:lnSpc>
            </a:pPr>
            <a:r>
              <a:rPr lang="en-US" sz="2799">
                <a:solidFill>
                  <a:srgbClr val="FFFFFF"/>
                </a:solidFill>
                <a:latin typeface="Canva Sans Bold"/>
              </a:rPr>
              <a:t>Measuring performance via the RoC Curve:</a:t>
            </a:r>
          </a:p>
          <a:p>
            <a:pPr algn="l">
              <a:lnSpc>
                <a:spcPts val="3919"/>
              </a:lnSpc>
            </a:pPr>
            <a:r>
              <a:rPr lang="en-US" sz="2799">
                <a:solidFill>
                  <a:srgbClr val="FFFFFF"/>
                </a:solidFill>
                <a:latin typeface="Canva Sans Bold"/>
              </a:rPr>
              <a:t>       </a:t>
            </a:r>
            <a:r>
              <a:rPr lang="en-US" sz="2799">
                <a:solidFill>
                  <a:srgbClr val="FFFFFF"/>
                </a:solidFill>
                <a:latin typeface="Canva Sans"/>
              </a:rPr>
              <a:t>The AUC achieved here = 0.713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4885377"/>
            <a:ext cx="4673813" cy="4372923"/>
          </a:xfrm>
          <a:custGeom>
            <a:avLst/>
            <a:gdLst/>
            <a:ahLst/>
            <a:cxnLst/>
            <a:rect l="l" t="t" r="r" b="b"/>
            <a:pathLst>
              <a:path w="4673813" h="4372923">
                <a:moveTo>
                  <a:pt x="0" y="0"/>
                </a:moveTo>
                <a:lnTo>
                  <a:pt x="4673813" y="0"/>
                </a:lnTo>
                <a:lnTo>
                  <a:pt x="4673813" y="4372923"/>
                </a:lnTo>
                <a:lnTo>
                  <a:pt x="0" y="437292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6094893" y="5086350"/>
            <a:ext cx="3441487" cy="3453130"/>
          </a:xfrm>
          <a:prstGeom prst="rect">
            <a:avLst/>
          </a:prstGeom>
        </p:spPr>
        <p:txBody>
          <a:bodyPr lIns="0" tIns="0" rIns="0" bIns="0" rtlCol="0" anchor="t">
            <a:spAutoFit/>
          </a:bodyPr>
          <a:lstStyle/>
          <a:p>
            <a:pPr algn="just">
              <a:lnSpc>
                <a:spcPts val="3919"/>
              </a:lnSpc>
            </a:pPr>
            <a:r>
              <a:rPr lang="en-US" sz="2799">
                <a:solidFill>
                  <a:srgbClr val="FFFFFF"/>
                </a:solidFill>
                <a:latin typeface="Canva Sans"/>
              </a:rPr>
              <a:t>Classifying on default threshold 0.5 and building the Confusion Matrix. The accuracy at threshold 0.5 = 0.810</a:t>
            </a:r>
          </a:p>
        </p:txBody>
      </p:sp>
      <p:sp>
        <p:nvSpPr>
          <p:cNvPr id="5" name="Freeform 5"/>
          <p:cNvSpPr/>
          <p:nvPr/>
        </p:nvSpPr>
        <p:spPr>
          <a:xfrm>
            <a:off x="9928762" y="5143500"/>
            <a:ext cx="4512112" cy="4224427"/>
          </a:xfrm>
          <a:custGeom>
            <a:avLst/>
            <a:gdLst/>
            <a:ahLst/>
            <a:cxnLst/>
            <a:rect l="l" t="t" r="r" b="b"/>
            <a:pathLst>
              <a:path w="4512112" h="4224427">
                <a:moveTo>
                  <a:pt x="0" y="0"/>
                </a:moveTo>
                <a:lnTo>
                  <a:pt x="4512111" y="0"/>
                </a:lnTo>
                <a:lnTo>
                  <a:pt x="4512111" y="4224427"/>
                </a:lnTo>
                <a:lnTo>
                  <a:pt x="0" y="422442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14978668" y="5748223"/>
            <a:ext cx="2613239" cy="2957830"/>
          </a:xfrm>
          <a:prstGeom prst="rect">
            <a:avLst/>
          </a:prstGeom>
        </p:spPr>
        <p:txBody>
          <a:bodyPr lIns="0" tIns="0" rIns="0" bIns="0" rtlCol="0" anchor="t">
            <a:spAutoFit/>
          </a:bodyPr>
          <a:lstStyle/>
          <a:p>
            <a:pPr algn="l">
              <a:lnSpc>
                <a:spcPts val="3919"/>
              </a:lnSpc>
            </a:pPr>
            <a:r>
              <a:rPr lang="en-US" sz="2799">
                <a:solidFill>
                  <a:srgbClr val="FFFFFF"/>
                </a:solidFill>
                <a:latin typeface="Canva Sans"/>
              </a:rPr>
              <a:t>After rebuilding with better threshold, accuracy is 0.798</a:t>
            </a:r>
          </a:p>
        </p:txBody>
      </p:sp>
      <p:sp>
        <p:nvSpPr>
          <p:cNvPr id="7" name="TextBox 7"/>
          <p:cNvSpPr txBox="1"/>
          <p:nvPr/>
        </p:nvSpPr>
        <p:spPr>
          <a:xfrm>
            <a:off x="1421081" y="2002050"/>
            <a:ext cx="16230600" cy="2277007"/>
          </a:xfrm>
          <a:prstGeom prst="rect">
            <a:avLst/>
          </a:prstGeom>
        </p:spPr>
        <p:txBody>
          <a:bodyPr lIns="0" tIns="0" rIns="0" bIns="0" rtlCol="0" anchor="t">
            <a:spAutoFit/>
          </a:bodyPr>
          <a:lstStyle/>
          <a:p>
            <a:pPr>
              <a:lnSpc>
                <a:spcPts val="3645"/>
              </a:lnSpc>
            </a:pPr>
            <a:r>
              <a:rPr lang="en-US" sz="2604">
                <a:solidFill>
                  <a:srgbClr val="FFFFFF"/>
                </a:solidFill>
                <a:latin typeface="Canva Sans"/>
              </a:rPr>
              <a:t>Accuracy = (TP + TN) / (TP + TN + FP + FN) - Proportion of objects rightly classified</a:t>
            </a:r>
          </a:p>
          <a:p>
            <a:pPr>
              <a:lnSpc>
                <a:spcPts val="3645"/>
              </a:lnSpc>
            </a:pPr>
            <a:r>
              <a:rPr lang="en-US" sz="2604">
                <a:solidFill>
                  <a:srgbClr val="FFFFFF"/>
                </a:solidFill>
                <a:latin typeface="Canva Sans"/>
              </a:rPr>
              <a:t>Recall or Sensitivity = TP / (TP + FN) - Proportion of positives rightly classified</a:t>
            </a:r>
          </a:p>
          <a:p>
            <a:pPr>
              <a:lnSpc>
                <a:spcPts val="3645"/>
              </a:lnSpc>
            </a:pPr>
            <a:r>
              <a:rPr lang="en-US" sz="2604">
                <a:solidFill>
                  <a:srgbClr val="FFFFFF"/>
                </a:solidFill>
                <a:latin typeface="Canva Sans"/>
              </a:rPr>
              <a:t>Specificity = TN/(TN + FP) - Proportion of negatives rightly classified</a:t>
            </a:r>
          </a:p>
          <a:p>
            <a:pPr>
              <a:lnSpc>
                <a:spcPts val="3645"/>
              </a:lnSpc>
            </a:pPr>
            <a:r>
              <a:rPr lang="en-US" sz="2604">
                <a:solidFill>
                  <a:srgbClr val="FFFFFF"/>
                </a:solidFill>
                <a:latin typeface="Canva Sans"/>
              </a:rPr>
              <a:t>Precision = TP/(TP + FP) - Proportion of positives among all those classified a positives</a:t>
            </a:r>
          </a:p>
          <a:p>
            <a:pPr>
              <a:lnSpc>
                <a:spcPts val="3645"/>
              </a:lnSpc>
            </a:pPr>
            <a:r>
              <a:rPr lang="en-US" sz="2604">
                <a:solidFill>
                  <a:srgbClr val="FFFFFF"/>
                </a:solidFill>
                <a:latin typeface="Canva Sans"/>
              </a:rPr>
              <a:t>F-Score : 2*Recall*Precision / (Recall + Precision) - Harmonic mean of precision and recall</a:t>
            </a:r>
          </a:p>
        </p:txBody>
      </p:sp>
      <p:sp>
        <p:nvSpPr>
          <p:cNvPr id="8" name="TextBox 8"/>
          <p:cNvSpPr txBox="1"/>
          <p:nvPr/>
        </p:nvSpPr>
        <p:spPr>
          <a:xfrm>
            <a:off x="5326628" y="711095"/>
            <a:ext cx="8419505" cy="481330"/>
          </a:xfrm>
          <a:prstGeom prst="rect">
            <a:avLst/>
          </a:prstGeom>
        </p:spPr>
        <p:txBody>
          <a:bodyPr lIns="0" tIns="0" rIns="0" bIns="0" rtlCol="0" anchor="t">
            <a:spAutoFit/>
          </a:bodyPr>
          <a:lstStyle/>
          <a:p>
            <a:pPr algn="ctr">
              <a:lnSpc>
                <a:spcPts val="3919"/>
              </a:lnSpc>
            </a:pPr>
            <a:r>
              <a:rPr lang="en-US" sz="2799">
                <a:solidFill>
                  <a:srgbClr val="FFFFFF"/>
                </a:solidFill>
                <a:latin typeface="Canva Sans Bold"/>
              </a:rPr>
              <a:t>Measuring Performance of the Confusion Matrix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2367347"/>
            <a:ext cx="3661593" cy="5552307"/>
          </a:xfrm>
          <a:custGeom>
            <a:avLst/>
            <a:gdLst/>
            <a:ahLst/>
            <a:cxnLst/>
            <a:rect l="l" t="t" r="r" b="b"/>
            <a:pathLst>
              <a:path w="3661593" h="5552307">
                <a:moveTo>
                  <a:pt x="0" y="0"/>
                </a:moveTo>
                <a:lnTo>
                  <a:pt x="3661593" y="0"/>
                </a:lnTo>
                <a:lnTo>
                  <a:pt x="3661593" y="5552306"/>
                </a:lnTo>
                <a:lnTo>
                  <a:pt x="0" y="5552306"/>
                </a:lnTo>
                <a:lnTo>
                  <a:pt x="0" y="0"/>
                </a:lnTo>
                <a:close/>
              </a:path>
            </a:pathLst>
          </a:custGeom>
          <a:blipFill>
            <a:blip r:embed="rId3"/>
            <a:stretch>
              <a:fillRect/>
            </a:stretch>
          </a:blipFill>
        </p:spPr>
        <p:txBody>
          <a:bodyPr/>
          <a:lstStyle/>
          <a:p>
            <a:endParaRPr lang="en-IN"/>
          </a:p>
        </p:txBody>
      </p:sp>
      <p:sp>
        <p:nvSpPr>
          <p:cNvPr id="4" name="Freeform 4"/>
          <p:cNvSpPr/>
          <p:nvPr/>
        </p:nvSpPr>
        <p:spPr>
          <a:xfrm>
            <a:off x="5171158" y="2309540"/>
            <a:ext cx="4262212" cy="3185896"/>
          </a:xfrm>
          <a:custGeom>
            <a:avLst/>
            <a:gdLst/>
            <a:ahLst/>
            <a:cxnLst/>
            <a:rect l="l" t="t" r="r" b="b"/>
            <a:pathLst>
              <a:path w="4262212" h="3185896">
                <a:moveTo>
                  <a:pt x="0" y="0"/>
                </a:moveTo>
                <a:lnTo>
                  <a:pt x="4262212" y="0"/>
                </a:lnTo>
                <a:lnTo>
                  <a:pt x="4262212" y="3185896"/>
                </a:lnTo>
                <a:lnTo>
                  <a:pt x="0" y="3185896"/>
                </a:lnTo>
                <a:lnTo>
                  <a:pt x="0" y="0"/>
                </a:lnTo>
                <a:close/>
              </a:path>
            </a:pathLst>
          </a:custGeom>
          <a:blipFill>
            <a:blip r:embed="rId4"/>
            <a:stretch>
              <a:fillRect/>
            </a:stretch>
          </a:blipFill>
        </p:spPr>
        <p:txBody>
          <a:bodyPr/>
          <a:lstStyle/>
          <a:p>
            <a:endParaRPr lang="en-IN"/>
          </a:p>
        </p:txBody>
      </p:sp>
      <p:sp>
        <p:nvSpPr>
          <p:cNvPr id="5" name="Freeform 5"/>
          <p:cNvSpPr/>
          <p:nvPr/>
        </p:nvSpPr>
        <p:spPr>
          <a:xfrm>
            <a:off x="5197155" y="5924061"/>
            <a:ext cx="4236215" cy="3334239"/>
          </a:xfrm>
          <a:custGeom>
            <a:avLst/>
            <a:gdLst/>
            <a:ahLst/>
            <a:cxnLst/>
            <a:rect l="l" t="t" r="r" b="b"/>
            <a:pathLst>
              <a:path w="4236215" h="3334239">
                <a:moveTo>
                  <a:pt x="0" y="0"/>
                </a:moveTo>
                <a:lnTo>
                  <a:pt x="4236215" y="0"/>
                </a:lnTo>
                <a:lnTo>
                  <a:pt x="4236215" y="3334239"/>
                </a:lnTo>
                <a:lnTo>
                  <a:pt x="0" y="3334239"/>
                </a:lnTo>
                <a:lnTo>
                  <a:pt x="0" y="0"/>
                </a:lnTo>
                <a:close/>
              </a:path>
            </a:pathLst>
          </a:custGeom>
          <a:blipFill>
            <a:blip r:embed="rId5"/>
            <a:stretch>
              <a:fillRect l="-1491" r="-1491"/>
            </a:stretch>
          </a:blipFill>
        </p:spPr>
        <p:txBody>
          <a:bodyPr/>
          <a:lstStyle/>
          <a:p>
            <a:endParaRPr lang="en-IN"/>
          </a:p>
        </p:txBody>
      </p:sp>
      <p:sp>
        <p:nvSpPr>
          <p:cNvPr id="6" name="Freeform 6"/>
          <p:cNvSpPr/>
          <p:nvPr/>
        </p:nvSpPr>
        <p:spPr>
          <a:xfrm>
            <a:off x="10999067" y="2220089"/>
            <a:ext cx="6260233" cy="5846822"/>
          </a:xfrm>
          <a:custGeom>
            <a:avLst/>
            <a:gdLst/>
            <a:ahLst/>
            <a:cxnLst/>
            <a:rect l="l" t="t" r="r" b="b"/>
            <a:pathLst>
              <a:path w="6260233" h="5846822">
                <a:moveTo>
                  <a:pt x="0" y="0"/>
                </a:moveTo>
                <a:lnTo>
                  <a:pt x="6260233" y="0"/>
                </a:lnTo>
                <a:lnTo>
                  <a:pt x="6260233" y="5846822"/>
                </a:lnTo>
                <a:lnTo>
                  <a:pt x="0" y="5846822"/>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400265" y="8352661"/>
            <a:ext cx="7457837" cy="1471930"/>
          </a:xfrm>
          <a:prstGeom prst="rect">
            <a:avLst/>
          </a:prstGeom>
        </p:spPr>
        <p:txBody>
          <a:bodyPr lIns="0" tIns="0" rIns="0" bIns="0" rtlCol="0" anchor="t">
            <a:spAutoFit/>
          </a:bodyPr>
          <a:lstStyle/>
          <a:p>
            <a:pPr algn="just">
              <a:lnSpc>
                <a:spcPts val="3919"/>
              </a:lnSpc>
            </a:pPr>
            <a:r>
              <a:rPr lang="en-US" sz="2799">
                <a:solidFill>
                  <a:srgbClr val="FFFFFF"/>
                </a:solidFill>
                <a:latin typeface="Canva Sans"/>
              </a:rPr>
              <a:t>Interpretation: 7241 were correct predictions and 1743 were incorrect. Accuracy is 80.6%</a:t>
            </a:r>
          </a:p>
        </p:txBody>
      </p:sp>
      <p:sp>
        <p:nvSpPr>
          <p:cNvPr id="8" name="TextBox 8"/>
          <p:cNvSpPr txBox="1"/>
          <p:nvPr/>
        </p:nvSpPr>
        <p:spPr>
          <a:xfrm>
            <a:off x="4495800" y="306704"/>
            <a:ext cx="8135124" cy="811531"/>
          </a:xfrm>
          <a:prstGeom prst="rect">
            <a:avLst/>
          </a:prstGeom>
        </p:spPr>
        <p:txBody>
          <a:bodyPr wrap="square" lIns="0" tIns="0" rIns="0" bIns="0" rtlCol="0" anchor="t">
            <a:spAutoFit/>
          </a:bodyPr>
          <a:lstStyle/>
          <a:p>
            <a:pPr algn="ctr">
              <a:lnSpc>
                <a:spcPts val="6719"/>
              </a:lnSpc>
            </a:pPr>
            <a:r>
              <a:rPr lang="en-US" sz="4799" dirty="0">
                <a:solidFill>
                  <a:srgbClr val="FFFFFF"/>
                </a:solidFill>
                <a:latin typeface="Canva Sans Bold"/>
              </a:rPr>
              <a:t>Decision Tree Classifier</a:t>
            </a:r>
          </a:p>
        </p:txBody>
      </p:sp>
      <p:sp>
        <p:nvSpPr>
          <p:cNvPr id="9" name="TextBox 9"/>
          <p:cNvSpPr txBox="1"/>
          <p:nvPr/>
        </p:nvSpPr>
        <p:spPr>
          <a:xfrm>
            <a:off x="560164" y="1399585"/>
            <a:ext cx="16699136" cy="481330"/>
          </a:xfrm>
          <a:prstGeom prst="rect">
            <a:avLst/>
          </a:prstGeom>
        </p:spPr>
        <p:txBody>
          <a:bodyPr lIns="0" tIns="0" rIns="0" bIns="0" rtlCol="0" anchor="t">
            <a:spAutoFit/>
          </a:bodyPr>
          <a:lstStyle/>
          <a:p>
            <a:pPr algn="ctr">
              <a:lnSpc>
                <a:spcPts val="3919"/>
              </a:lnSpc>
            </a:pPr>
            <a:r>
              <a:rPr lang="en-US" sz="2799">
                <a:solidFill>
                  <a:srgbClr val="FFFFFF"/>
                </a:solidFill>
                <a:latin typeface="Canva Sans"/>
              </a:rPr>
              <a:t>Building the tree using Gini Criteria and extracting probabilities - Classifier performance = 75.4%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3702892"/>
            <a:ext cx="3144467" cy="4692512"/>
          </a:xfrm>
          <a:custGeom>
            <a:avLst/>
            <a:gdLst/>
            <a:ahLst/>
            <a:cxnLst/>
            <a:rect l="l" t="t" r="r" b="b"/>
            <a:pathLst>
              <a:path w="3144467" h="4692512">
                <a:moveTo>
                  <a:pt x="0" y="0"/>
                </a:moveTo>
                <a:lnTo>
                  <a:pt x="3144467" y="0"/>
                </a:lnTo>
                <a:lnTo>
                  <a:pt x="3144467" y="4692513"/>
                </a:lnTo>
                <a:lnTo>
                  <a:pt x="0" y="469251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4510963" y="3694838"/>
            <a:ext cx="6287770" cy="4700566"/>
          </a:xfrm>
          <a:custGeom>
            <a:avLst/>
            <a:gdLst/>
            <a:ahLst/>
            <a:cxnLst/>
            <a:rect l="l" t="t" r="r" b="b"/>
            <a:pathLst>
              <a:path w="6287770" h="4700566">
                <a:moveTo>
                  <a:pt x="0" y="0"/>
                </a:moveTo>
                <a:lnTo>
                  <a:pt x="6287770" y="0"/>
                </a:lnTo>
                <a:lnTo>
                  <a:pt x="6287770" y="4700567"/>
                </a:lnTo>
                <a:lnTo>
                  <a:pt x="0" y="470056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11136529" y="3694838"/>
            <a:ext cx="6122771" cy="4667007"/>
          </a:xfrm>
          <a:custGeom>
            <a:avLst/>
            <a:gdLst/>
            <a:ahLst/>
            <a:cxnLst/>
            <a:rect l="l" t="t" r="r" b="b"/>
            <a:pathLst>
              <a:path w="6122771" h="4667007">
                <a:moveTo>
                  <a:pt x="0" y="0"/>
                </a:moveTo>
                <a:lnTo>
                  <a:pt x="6122771" y="0"/>
                </a:lnTo>
                <a:lnTo>
                  <a:pt x="6122771" y="4667008"/>
                </a:lnTo>
                <a:lnTo>
                  <a:pt x="0" y="4667008"/>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1028700" y="710961"/>
            <a:ext cx="5355193" cy="976630"/>
          </a:xfrm>
          <a:prstGeom prst="rect">
            <a:avLst/>
          </a:prstGeom>
        </p:spPr>
        <p:txBody>
          <a:bodyPr lIns="0" tIns="0" rIns="0" bIns="0" rtlCol="0" anchor="t">
            <a:spAutoFit/>
          </a:bodyPr>
          <a:lstStyle/>
          <a:p>
            <a:pPr>
              <a:lnSpc>
                <a:spcPts val="3919"/>
              </a:lnSpc>
            </a:pPr>
            <a:r>
              <a:rPr lang="en-US" sz="2799">
                <a:solidFill>
                  <a:srgbClr val="FFFFFF"/>
                </a:solidFill>
                <a:latin typeface="Canva Sans Bold"/>
              </a:rPr>
              <a:t>GINI impurity of node 1 = 0.276</a:t>
            </a:r>
          </a:p>
          <a:p>
            <a:pPr>
              <a:lnSpc>
                <a:spcPts val="3919"/>
              </a:lnSpc>
            </a:pPr>
            <a:r>
              <a:rPr lang="en-US" sz="2799">
                <a:solidFill>
                  <a:srgbClr val="FFFFFF"/>
                </a:solidFill>
                <a:latin typeface="Canva Sans Bold"/>
              </a:rPr>
              <a:t>Entropy of Node 1 = 0.65</a:t>
            </a:r>
          </a:p>
        </p:txBody>
      </p:sp>
      <p:sp>
        <p:nvSpPr>
          <p:cNvPr id="7" name="TextBox 7"/>
          <p:cNvSpPr txBox="1"/>
          <p:nvPr/>
        </p:nvSpPr>
        <p:spPr>
          <a:xfrm>
            <a:off x="1028700" y="2300080"/>
            <a:ext cx="15823338" cy="940578"/>
          </a:xfrm>
          <a:prstGeom prst="rect">
            <a:avLst/>
          </a:prstGeom>
        </p:spPr>
        <p:txBody>
          <a:bodyPr lIns="0" tIns="0" rIns="0" bIns="0" rtlCol="0" anchor="t">
            <a:spAutoFit/>
          </a:bodyPr>
          <a:lstStyle/>
          <a:p>
            <a:pPr>
              <a:lnSpc>
                <a:spcPts val="3807"/>
              </a:lnSpc>
            </a:pPr>
            <a:r>
              <a:rPr lang="en-US" sz="2719">
                <a:solidFill>
                  <a:srgbClr val="FFFFFF"/>
                </a:solidFill>
                <a:latin typeface="Canva Sans Bold"/>
              </a:rPr>
              <a:t>Extracting Probabilities and measuring Classifier performance, Plotting Distributions and Identifying Optimal Probability</a:t>
            </a:r>
          </a:p>
        </p:txBody>
      </p:sp>
      <p:sp>
        <p:nvSpPr>
          <p:cNvPr id="8" name="TextBox 8"/>
          <p:cNvSpPr txBox="1"/>
          <p:nvPr/>
        </p:nvSpPr>
        <p:spPr>
          <a:xfrm>
            <a:off x="1028700" y="8720455"/>
            <a:ext cx="10713783" cy="537845"/>
          </a:xfrm>
          <a:prstGeom prst="rect">
            <a:avLst/>
          </a:prstGeom>
        </p:spPr>
        <p:txBody>
          <a:bodyPr lIns="0" tIns="0" rIns="0" bIns="0" rtlCol="0" anchor="t">
            <a:spAutoFit/>
          </a:bodyPr>
          <a:lstStyle/>
          <a:p>
            <a:pPr>
              <a:lnSpc>
                <a:spcPts val="4480"/>
              </a:lnSpc>
            </a:pPr>
            <a:r>
              <a:rPr lang="en-US" sz="3200">
                <a:solidFill>
                  <a:srgbClr val="FFFFFF"/>
                </a:solidFill>
                <a:latin typeface="Canva Sans"/>
              </a:rPr>
              <a:t>The Classifier performance is found to be 0.69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227552" y="4499973"/>
            <a:ext cx="8113746" cy="5787027"/>
          </a:xfrm>
          <a:custGeom>
            <a:avLst/>
            <a:gdLst/>
            <a:ahLst/>
            <a:cxnLst/>
            <a:rect l="l" t="t" r="r" b="b"/>
            <a:pathLst>
              <a:path w="8113746" h="5787027">
                <a:moveTo>
                  <a:pt x="0" y="0"/>
                </a:moveTo>
                <a:lnTo>
                  <a:pt x="8113746" y="0"/>
                </a:lnTo>
                <a:lnTo>
                  <a:pt x="8113746" y="5787027"/>
                </a:lnTo>
                <a:lnTo>
                  <a:pt x="0" y="5787027"/>
                </a:lnTo>
                <a:lnTo>
                  <a:pt x="0" y="0"/>
                </a:lnTo>
                <a:close/>
              </a:path>
            </a:pathLst>
          </a:custGeom>
          <a:blipFill>
            <a:blip r:embed="rId3"/>
            <a:stretch>
              <a:fillRect l="-16347" r="-18094"/>
            </a:stretch>
          </a:blipFill>
          <a:ln w="38100" cap="sq">
            <a:solidFill>
              <a:srgbClr val="000000"/>
            </a:solidFill>
            <a:prstDash val="solid"/>
            <a:miter/>
          </a:ln>
        </p:spPr>
        <p:txBody>
          <a:bodyPr/>
          <a:lstStyle/>
          <a:p>
            <a:endParaRPr lang="en-IN"/>
          </a:p>
        </p:txBody>
      </p:sp>
      <p:sp>
        <p:nvSpPr>
          <p:cNvPr id="4" name="TextBox 4"/>
          <p:cNvSpPr txBox="1"/>
          <p:nvPr/>
        </p:nvSpPr>
        <p:spPr>
          <a:xfrm>
            <a:off x="8336494" y="4414248"/>
            <a:ext cx="8596807" cy="5322570"/>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Canva Sans Bold"/>
              </a:rPr>
              <a:t>Problem Statement</a:t>
            </a:r>
          </a:p>
          <a:p>
            <a:pPr>
              <a:lnSpc>
                <a:spcPts val="3499"/>
              </a:lnSpc>
              <a:spcBef>
                <a:spcPct val="0"/>
              </a:spcBef>
            </a:pPr>
            <a:r>
              <a:rPr lang="en-US" sz="2499">
                <a:solidFill>
                  <a:srgbClr val="FFFFFF"/>
                </a:solidFill>
                <a:latin typeface="Canva Sans"/>
              </a:rPr>
              <a:t>A Taiwanese credit card provider aims to increase its capacity for forecasting consumer default and determine the key variables that influence this risk. This would enable the issuer to select the recipients of credit cards and the credit limits they will offer. In addition, it helps issuers or businesses to better understand their current and potential customers, guiding future strategies and plans for offering customized lending products to their customers. This can be predicted based on the customer's payment behaviour and default status over the last six months.</a:t>
            </a:r>
          </a:p>
        </p:txBody>
      </p:sp>
      <p:sp>
        <p:nvSpPr>
          <p:cNvPr id="5" name="TextBox 5"/>
          <p:cNvSpPr txBox="1"/>
          <p:nvPr/>
        </p:nvSpPr>
        <p:spPr>
          <a:xfrm>
            <a:off x="476250" y="1462108"/>
            <a:ext cx="17259300" cy="1817370"/>
          </a:xfrm>
          <a:prstGeom prst="rect">
            <a:avLst/>
          </a:prstGeom>
        </p:spPr>
        <p:txBody>
          <a:bodyPr lIns="0" tIns="0" rIns="0" bIns="0" rtlCol="0" anchor="t">
            <a:spAutoFit/>
          </a:bodyPr>
          <a:lstStyle/>
          <a:p>
            <a:pPr>
              <a:lnSpc>
                <a:spcPts val="4060"/>
              </a:lnSpc>
              <a:spcBef>
                <a:spcPct val="0"/>
              </a:spcBef>
            </a:pPr>
            <a:r>
              <a:rPr lang="en-US" sz="2900">
                <a:solidFill>
                  <a:srgbClr val="FFFFFF"/>
                </a:solidFill>
                <a:latin typeface="Canva Sans Bold"/>
              </a:rPr>
              <a:t>Credit Card Default Issue</a:t>
            </a:r>
          </a:p>
          <a:p>
            <a:pPr>
              <a:lnSpc>
                <a:spcPts val="3499"/>
              </a:lnSpc>
              <a:spcBef>
                <a:spcPct val="0"/>
              </a:spcBef>
            </a:pPr>
            <a:r>
              <a:rPr lang="en-US" sz="2499">
                <a:solidFill>
                  <a:srgbClr val="FFFFFF"/>
                </a:solidFill>
                <a:latin typeface="Canva Sans"/>
              </a:rPr>
              <a:t>A single missed credit card payment does not constitute a default. A payment default happens when you fail to pay the Minimum Amount Due on your credit cardfor several months in a row. The card issuer usually sends the default notification after 6 consecutive missed payments. The bank, however, has the last say.</a:t>
            </a:r>
          </a:p>
        </p:txBody>
      </p:sp>
      <p:sp>
        <p:nvSpPr>
          <p:cNvPr id="6" name="TextBox 6"/>
          <p:cNvSpPr txBox="1"/>
          <p:nvPr/>
        </p:nvSpPr>
        <p:spPr>
          <a:xfrm>
            <a:off x="4276080" y="120252"/>
            <a:ext cx="9735840" cy="1721645"/>
          </a:xfrm>
          <a:prstGeom prst="rect">
            <a:avLst/>
          </a:prstGeom>
        </p:spPr>
        <p:txBody>
          <a:bodyPr lIns="0" tIns="0" rIns="0" bIns="0" rtlCol="0" anchor="t">
            <a:spAutoFit/>
          </a:bodyPr>
          <a:lstStyle/>
          <a:p>
            <a:pPr algn="ctr">
              <a:lnSpc>
                <a:spcPts val="6956"/>
              </a:lnSpc>
            </a:pPr>
            <a:r>
              <a:rPr lang="en-US" sz="4968">
                <a:solidFill>
                  <a:srgbClr val="FFFFFF"/>
                </a:solidFill>
                <a:latin typeface="Canva Sans Bold"/>
              </a:rPr>
              <a:t>Business Understanding</a:t>
            </a:r>
          </a:p>
          <a:p>
            <a:pPr algn="ctr">
              <a:lnSpc>
                <a:spcPts val="6956"/>
              </a:lnSpc>
            </a:pPr>
            <a:endParaRPr lang="en-US" sz="4968">
              <a:solidFill>
                <a:srgbClr val="FFFFFF"/>
              </a:solidFill>
              <a:latin typeface="Canva Sa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2547334"/>
            <a:ext cx="8945342" cy="4413931"/>
          </a:xfrm>
          <a:custGeom>
            <a:avLst/>
            <a:gdLst/>
            <a:ahLst/>
            <a:cxnLst/>
            <a:rect l="l" t="t" r="r" b="b"/>
            <a:pathLst>
              <a:path w="8945342" h="4413931">
                <a:moveTo>
                  <a:pt x="0" y="0"/>
                </a:moveTo>
                <a:lnTo>
                  <a:pt x="8945342" y="0"/>
                </a:lnTo>
                <a:lnTo>
                  <a:pt x="8945342" y="4413931"/>
                </a:lnTo>
                <a:lnTo>
                  <a:pt x="0" y="441393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0791261" y="2292186"/>
            <a:ext cx="6468039" cy="4924227"/>
          </a:xfrm>
          <a:custGeom>
            <a:avLst/>
            <a:gdLst/>
            <a:ahLst/>
            <a:cxnLst/>
            <a:rect l="l" t="t" r="r" b="b"/>
            <a:pathLst>
              <a:path w="6468039" h="4924227">
                <a:moveTo>
                  <a:pt x="0" y="0"/>
                </a:moveTo>
                <a:lnTo>
                  <a:pt x="6468039" y="0"/>
                </a:lnTo>
                <a:lnTo>
                  <a:pt x="6468039" y="4924227"/>
                </a:lnTo>
                <a:lnTo>
                  <a:pt x="0" y="492422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1028869" y="971550"/>
            <a:ext cx="6256636" cy="481330"/>
          </a:xfrm>
          <a:prstGeom prst="rect">
            <a:avLst/>
          </a:prstGeom>
        </p:spPr>
        <p:txBody>
          <a:bodyPr lIns="0" tIns="0" rIns="0" bIns="0" rtlCol="0" anchor="t">
            <a:spAutoFit/>
          </a:bodyPr>
          <a:lstStyle/>
          <a:p>
            <a:pPr>
              <a:lnSpc>
                <a:spcPts val="3919"/>
              </a:lnSpc>
            </a:pPr>
            <a:r>
              <a:rPr lang="en-US" sz="2799">
                <a:solidFill>
                  <a:srgbClr val="FFFFFF"/>
                </a:solidFill>
                <a:latin typeface="Canva Sans Bold"/>
              </a:rPr>
              <a:t>Decision Tree using Entropy Criteria</a:t>
            </a:r>
          </a:p>
        </p:txBody>
      </p:sp>
      <p:sp>
        <p:nvSpPr>
          <p:cNvPr id="6" name="TextBox 6"/>
          <p:cNvSpPr txBox="1"/>
          <p:nvPr/>
        </p:nvSpPr>
        <p:spPr>
          <a:xfrm>
            <a:off x="9894513" y="971550"/>
            <a:ext cx="7364787" cy="976630"/>
          </a:xfrm>
          <a:prstGeom prst="rect">
            <a:avLst/>
          </a:prstGeom>
        </p:spPr>
        <p:txBody>
          <a:bodyPr lIns="0" tIns="0" rIns="0" bIns="0" rtlCol="0" anchor="t">
            <a:spAutoFit/>
          </a:bodyPr>
          <a:lstStyle/>
          <a:p>
            <a:pPr algn="ctr">
              <a:lnSpc>
                <a:spcPts val="3919"/>
              </a:lnSpc>
            </a:pPr>
            <a:r>
              <a:rPr lang="en-US" sz="2799">
                <a:solidFill>
                  <a:srgbClr val="FFFFFF"/>
                </a:solidFill>
                <a:latin typeface="Canva Sans Bold"/>
              </a:rPr>
              <a:t>Plotting Distributions and Identifying Optimal Probability</a:t>
            </a:r>
          </a:p>
        </p:txBody>
      </p:sp>
      <p:sp>
        <p:nvSpPr>
          <p:cNvPr id="7" name="TextBox 7"/>
          <p:cNvSpPr txBox="1"/>
          <p:nvPr/>
        </p:nvSpPr>
        <p:spPr>
          <a:xfrm>
            <a:off x="1028869" y="7464063"/>
            <a:ext cx="16230431" cy="1967230"/>
          </a:xfrm>
          <a:prstGeom prst="rect">
            <a:avLst/>
          </a:prstGeom>
        </p:spPr>
        <p:txBody>
          <a:bodyPr lIns="0" tIns="0" rIns="0" bIns="0" rtlCol="0" anchor="t">
            <a:spAutoFit/>
          </a:bodyPr>
          <a:lstStyle/>
          <a:p>
            <a:pPr algn="just">
              <a:lnSpc>
                <a:spcPts val="3919"/>
              </a:lnSpc>
            </a:pPr>
            <a:r>
              <a:rPr lang="en-US" sz="2799">
                <a:solidFill>
                  <a:srgbClr val="FFFFFF"/>
                </a:solidFill>
                <a:latin typeface="Canva Sans"/>
              </a:rPr>
              <a:t>The threshold value is obtained by intersecting the Yes and No plots and is approximately 0.18.</a:t>
            </a:r>
          </a:p>
          <a:p>
            <a:pPr algn="just">
              <a:lnSpc>
                <a:spcPts val="3919"/>
              </a:lnSpc>
            </a:pPr>
            <a:r>
              <a:rPr lang="en-US" sz="2799">
                <a:solidFill>
                  <a:srgbClr val="FFFFFF"/>
                </a:solidFill>
                <a:latin typeface="Canva Sans"/>
              </a:rPr>
              <a:t>Therefore, probability exceeding 0.18 will be considered to be of class 1, and those below 0.18 will be considered to be of class 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2370141"/>
            <a:ext cx="4302050" cy="6075460"/>
          </a:xfrm>
          <a:custGeom>
            <a:avLst/>
            <a:gdLst/>
            <a:ahLst/>
            <a:cxnLst/>
            <a:rect l="l" t="t" r="r" b="b"/>
            <a:pathLst>
              <a:path w="4302050" h="6075460">
                <a:moveTo>
                  <a:pt x="0" y="0"/>
                </a:moveTo>
                <a:lnTo>
                  <a:pt x="4302050" y="0"/>
                </a:lnTo>
                <a:lnTo>
                  <a:pt x="4302050" y="6075461"/>
                </a:lnTo>
                <a:lnTo>
                  <a:pt x="0" y="6075461"/>
                </a:lnTo>
                <a:lnTo>
                  <a:pt x="0" y="0"/>
                </a:lnTo>
                <a:close/>
              </a:path>
            </a:pathLst>
          </a:custGeom>
          <a:blipFill>
            <a:blip r:embed="rId3"/>
            <a:stretch>
              <a:fillRect l="-228" r="-228"/>
            </a:stretch>
          </a:blipFill>
          <a:ln w="38100" cap="sq">
            <a:solidFill>
              <a:srgbClr val="000000"/>
            </a:solidFill>
            <a:prstDash val="solid"/>
            <a:miter/>
          </a:ln>
        </p:spPr>
        <p:txBody>
          <a:bodyPr/>
          <a:lstStyle/>
          <a:p>
            <a:endParaRPr lang="en-IN"/>
          </a:p>
        </p:txBody>
      </p:sp>
      <p:sp>
        <p:nvSpPr>
          <p:cNvPr id="4" name="Freeform 4"/>
          <p:cNvSpPr/>
          <p:nvPr/>
        </p:nvSpPr>
        <p:spPr>
          <a:xfrm>
            <a:off x="5798974" y="2317969"/>
            <a:ext cx="5211787" cy="3908841"/>
          </a:xfrm>
          <a:custGeom>
            <a:avLst/>
            <a:gdLst/>
            <a:ahLst/>
            <a:cxnLst/>
            <a:rect l="l" t="t" r="r" b="b"/>
            <a:pathLst>
              <a:path w="5211787" h="3908841">
                <a:moveTo>
                  <a:pt x="0" y="0"/>
                </a:moveTo>
                <a:lnTo>
                  <a:pt x="5211787" y="0"/>
                </a:lnTo>
                <a:lnTo>
                  <a:pt x="5211787" y="3908841"/>
                </a:lnTo>
                <a:lnTo>
                  <a:pt x="0" y="3908841"/>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5798974" y="6642475"/>
            <a:ext cx="4199505" cy="2615825"/>
          </a:xfrm>
          <a:custGeom>
            <a:avLst/>
            <a:gdLst/>
            <a:ahLst/>
            <a:cxnLst/>
            <a:rect l="l" t="t" r="r" b="b"/>
            <a:pathLst>
              <a:path w="4199505" h="2615825">
                <a:moveTo>
                  <a:pt x="0" y="0"/>
                </a:moveTo>
                <a:lnTo>
                  <a:pt x="4199505" y="0"/>
                </a:lnTo>
                <a:lnTo>
                  <a:pt x="4199505" y="2615825"/>
                </a:lnTo>
                <a:lnTo>
                  <a:pt x="0" y="2615825"/>
                </a:lnTo>
                <a:lnTo>
                  <a:pt x="0" y="0"/>
                </a:lnTo>
                <a:close/>
              </a:path>
            </a:pathLst>
          </a:custGeom>
          <a:blipFill>
            <a:blip r:embed="rId5"/>
            <a:stretch>
              <a:fillRect l="-3183" r="-3183"/>
            </a:stretch>
          </a:blipFill>
        </p:spPr>
        <p:txBody>
          <a:bodyPr/>
          <a:lstStyle/>
          <a:p>
            <a:endParaRPr lang="en-IN"/>
          </a:p>
        </p:txBody>
      </p:sp>
      <p:sp>
        <p:nvSpPr>
          <p:cNvPr id="6" name="Freeform 6"/>
          <p:cNvSpPr/>
          <p:nvPr/>
        </p:nvSpPr>
        <p:spPr>
          <a:xfrm>
            <a:off x="12611607" y="2370141"/>
            <a:ext cx="4647693" cy="4353121"/>
          </a:xfrm>
          <a:custGeom>
            <a:avLst/>
            <a:gdLst/>
            <a:ahLst/>
            <a:cxnLst/>
            <a:rect l="l" t="t" r="r" b="b"/>
            <a:pathLst>
              <a:path w="4647693" h="4353121">
                <a:moveTo>
                  <a:pt x="0" y="0"/>
                </a:moveTo>
                <a:lnTo>
                  <a:pt x="4647693" y="0"/>
                </a:lnTo>
                <a:lnTo>
                  <a:pt x="4647693" y="4353121"/>
                </a:lnTo>
                <a:lnTo>
                  <a:pt x="0" y="4353121"/>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12611607" y="7034530"/>
            <a:ext cx="4647693" cy="2785745"/>
          </a:xfrm>
          <a:prstGeom prst="rect">
            <a:avLst/>
          </a:prstGeom>
        </p:spPr>
        <p:txBody>
          <a:bodyPr lIns="0" tIns="0" rIns="0" bIns="0" rtlCol="0" anchor="t">
            <a:spAutoFit/>
          </a:bodyPr>
          <a:lstStyle/>
          <a:p>
            <a:pPr>
              <a:lnSpc>
                <a:spcPts val="4480"/>
              </a:lnSpc>
            </a:pPr>
            <a:r>
              <a:rPr lang="en-US" sz="3200">
                <a:solidFill>
                  <a:srgbClr val="FFFFFF"/>
                </a:solidFill>
                <a:latin typeface="Canva Sans Bold"/>
              </a:rPr>
              <a:t>Interpretation: </a:t>
            </a:r>
            <a:r>
              <a:rPr lang="en-US" sz="3200">
                <a:solidFill>
                  <a:srgbClr val="FFFFFF"/>
                </a:solidFill>
                <a:latin typeface="Canva Sans"/>
              </a:rPr>
              <a:t>7241 were correct predictions and 1743 were incorrect. Accuracy is 80.6%</a:t>
            </a:r>
          </a:p>
        </p:txBody>
      </p:sp>
      <p:sp>
        <p:nvSpPr>
          <p:cNvPr id="8" name="TextBox 8"/>
          <p:cNvSpPr txBox="1"/>
          <p:nvPr/>
        </p:nvSpPr>
        <p:spPr>
          <a:xfrm>
            <a:off x="1028700" y="971550"/>
            <a:ext cx="16230600" cy="1099820"/>
          </a:xfrm>
          <a:prstGeom prst="rect">
            <a:avLst/>
          </a:prstGeom>
        </p:spPr>
        <p:txBody>
          <a:bodyPr lIns="0" tIns="0" rIns="0" bIns="0" rtlCol="0" anchor="t">
            <a:spAutoFit/>
          </a:bodyPr>
          <a:lstStyle/>
          <a:p>
            <a:pPr>
              <a:lnSpc>
                <a:spcPts val="4480"/>
              </a:lnSpc>
            </a:pPr>
            <a:r>
              <a:rPr lang="en-US" sz="3200">
                <a:solidFill>
                  <a:srgbClr val="FFFFFF"/>
                </a:solidFill>
                <a:latin typeface="Canva Sans Bold"/>
              </a:rPr>
              <a:t>Finding optimal criteria and max depth, rebuilding the tree with entropy criteria and max depth 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1971413"/>
            <a:ext cx="5286968" cy="4949080"/>
          </a:xfrm>
          <a:custGeom>
            <a:avLst/>
            <a:gdLst/>
            <a:ahLst/>
            <a:cxnLst/>
            <a:rect l="l" t="t" r="r" b="b"/>
            <a:pathLst>
              <a:path w="5286968" h="4949080">
                <a:moveTo>
                  <a:pt x="0" y="0"/>
                </a:moveTo>
                <a:lnTo>
                  <a:pt x="5286968" y="0"/>
                </a:lnTo>
                <a:lnTo>
                  <a:pt x="5286968" y="4949080"/>
                </a:lnTo>
                <a:lnTo>
                  <a:pt x="0" y="4949080"/>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1028700" y="7239845"/>
            <a:ext cx="5286968" cy="1661795"/>
          </a:xfrm>
          <a:prstGeom prst="rect">
            <a:avLst/>
          </a:prstGeom>
        </p:spPr>
        <p:txBody>
          <a:bodyPr lIns="0" tIns="0" rIns="0" bIns="0" rtlCol="0" anchor="t">
            <a:spAutoFit/>
          </a:bodyPr>
          <a:lstStyle/>
          <a:p>
            <a:pPr algn="l">
              <a:lnSpc>
                <a:spcPts val="4480"/>
              </a:lnSpc>
            </a:pPr>
            <a:r>
              <a:rPr lang="en-US" sz="3200">
                <a:solidFill>
                  <a:srgbClr val="FFFFFF"/>
                </a:solidFill>
                <a:latin typeface="Canva Sans Bold"/>
              </a:rPr>
              <a:t>Interpretation: </a:t>
            </a:r>
            <a:r>
              <a:rPr lang="en-US" sz="3200">
                <a:solidFill>
                  <a:srgbClr val="FFFFFF"/>
                </a:solidFill>
                <a:latin typeface="Canva Sans"/>
              </a:rPr>
              <a:t>7241 were correct predictions and 1743 were incorrect</a:t>
            </a:r>
          </a:p>
        </p:txBody>
      </p:sp>
      <p:sp>
        <p:nvSpPr>
          <p:cNvPr id="5" name="Freeform 5"/>
          <p:cNvSpPr/>
          <p:nvPr/>
        </p:nvSpPr>
        <p:spPr>
          <a:xfrm>
            <a:off x="8812666" y="1971413"/>
            <a:ext cx="8120062" cy="2914894"/>
          </a:xfrm>
          <a:custGeom>
            <a:avLst/>
            <a:gdLst/>
            <a:ahLst/>
            <a:cxnLst/>
            <a:rect l="l" t="t" r="r" b="b"/>
            <a:pathLst>
              <a:path w="8120062" h="2914894">
                <a:moveTo>
                  <a:pt x="0" y="0"/>
                </a:moveTo>
                <a:lnTo>
                  <a:pt x="8120063" y="0"/>
                </a:lnTo>
                <a:lnTo>
                  <a:pt x="8120063" y="2914894"/>
                </a:lnTo>
                <a:lnTo>
                  <a:pt x="0" y="2914894"/>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8126309" y="5097780"/>
            <a:ext cx="9875511" cy="4160520"/>
          </a:xfrm>
          <a:prstGeom prst="rect">
            <a:avLst/>
          </a:prstGeom>
        </p:spPr>
        <p:txBody>
          <a:bodyPr lIns="0" tIns="0" rIns="0" bIns="0" rtlCol="0" anchor="t">
            <a:spAutoFit/>
          </a:bodyPr>
          <a:lstStyle/>
          <a:p>
            <a:pPr algn="just">
              <a:lnSpc>
                <a:spcPts val="4199"/>
              </a:lnSpc>
              <a:spcBef>
                <a:spcPct val="0"/>
              </a:spcBef>
            </a:pPr>
            <a:endParaRPr/>
          </a:p>
          <a:p>
            <a:pPr algn="just">
              <a:lnSpc>
                <a:spcPts val="4199"/>
              </a:lnSpc>
              <a:spcBef>
                <a:spcPct val="0"/>
              </a:spcBef>
            </a:pPr>
            <a:r>
              <a:rPr lang="en-US" sz="2799">
                <a:solidFill>
                  <a:srgbClr val="FFFFFF"/>
                </a:solidFill>
                <a:latin typeface="Canva Sans Bold"/>
              </a:rPr>
              <a:t>Precision: 58% for defaulting clients, 85% for non-defaulting clients.</a:t>
            </a:r>
          </a:p>
          <a:p>
            <a:pPr algn="just">
              <a:lnSpc>
                <a:spcPts val="4199"/>
              </a:lnSpc>
              <a:spcBef>
                <a:spcPct val="0"/>
              </a:spcBef>
            </a:pPr>
            <a:r>
              <a:rPr lang="en-US" sz="2799">
                <a:solidFill>
                  <a:srgbClr val="FFFFFF"/>
                </a:solidFill>
                <a:latin typeface="Canva Sans Bold"/>
              </a:rPr>
              <a:t>Recall: 45% for defaulting clients, 91% for non-defaulting clients.</a:t>
            </a:r>
          </a:p>
          <a:p>
            <a:pPr algn="just">
              <a:lnSpc>
                <a:spcPts val="4199"/>
              </a:lnSpc>
              <a:spcBef>
                <a:spcPct val="0"/>
              </a:spcBef>
            </a:pPr>
            <a:r>
              <a:rPr lang="en-US" sz="2799">
                <a:solidFill>
                  <a:srgbClr val="FFFFFF"/>
                </a:solidFill>
                <a:latin typeface="Canva Sans Bold"/>
              </a:rPr>
              <a:t>F-Score indicates the model does fairly well in predicting defaults.</a:t>
            </a:r>
          </a:p>
          <a:p>
            <a:pPr algn="just">
              <a:lnSpc>
                <a:spcPts val="4199"/>
              </a:lnSpc>
              <a:spcBef>
                <a:spcPct val="0"/>
              </a:spcBef>
            </a:pPr>
            <a:r>
              <a:rPr lang="en-US" sz="2799">
                <a:solidFill>
                  <a:srgbClr val="FFFFFF"/>
                </a:solidFill>
                <a:latin typeface="Canva Sans Bold"/>
              </a:rPr>
              <a:t>Accuracy stands at 76%.</a:t>
            </a:r>
          </a:p>
        </p:txBody>
      </p:sp>
      <p:sp>
        <p:nvSpPr>
          <p:cNvPr id="7" name="TextBox 7"/>
          <p:cNvSpPr txBox="1"/>
          <p:nvPr/>
        </p:nvSpPr>
        <p:spPr>
          <a:xfrm>
            <a:off x="4242495" y="490855"/>
            <a:ext cx="9803011" cy="537845"/>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rPr>
              <a:t>Final Confusion Matrix - Classifier Interpretations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028700" y="1028700"/>
            <a:ext cx="6634337" cy="3273603"/>
          </a:xfrm>
          <a:custGeom>
            <a:avLst/>
            <a:gdLst/>
            <a:ahLst/>
            <a:cxnLst/>
            <a:rect l="l" t="t" r="r" b="b"/>
            <a:pathLst>
              <a:path w="6634337" h="3273603">
                <a:moveTo>
                  <a:pt x="0" y="0"/>
                </a:moveTo>
                <a:lnTo>
                  <a:pt x="6634337" y="0"/>
                </a:lnTo>
                <a:lnTo>
                  <a:pt x="6634337" y="3273603"/>
                </a:lnTo>
                <a:lnTo>
                  <a:pt x="0" y="327360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4536845" y="5247282"/>
            <a:ext cx="12722455" cy="4022473"/>
          </a:xfrm>
          <a:custGeom>
            <a:avLst/>
            <a:gdLst/>
            <a:ahLst/>
            <a:cxnLst/>
            <a:rect l="l" t="t" r="r" b="b"/>
            <a:pathLst>
              <a:path w="12722455" h="4022473">
                <a:moveTo>
                  <a:pt x="0" y="0"/>
                </a:moveTo>
                <a:lnTo>
                  <a:pt x="12722455" y="0"/>
                </a:lnTo>
                <a:lnTo>
                  <a:pt x="12722455" y="4022473"/>
                </a:lnTo>
                <a:lnTo>
                  <a:pt x="0" y="4022473"/>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8266975" y="971550"/>
            <a:ext cx="8992325" cy="2462530"/>
          </a:xfrm>
          <a:prstGeom prst="rect">
            <a:avLst/>
          </a:prstGeom>
        </p:spPr>
        <p:txBody>
          <a:bodyPr lIns="0" tIns="0" rIns="0" bIns="0" rtlCol="0" anchor="t">
            <a:spAutoFit/>
          </a:bodyPr>
          <a:lstStyle/>
          <a:p>
            <a:pPr algn="ctr">
              <a:lnSpc>
                <a:spcPts val="3919"/>
              </a:lnSpc>
            </a:pPr>
            <a:r>
              <a:rPr lang="en-US" sz="2799">
                <a:solidFill>
                  <a:srgbClr val="FFFFFF"/>
                </a:solidFill>
                <a:latin typeface="Canva Sans Bold"/>
              </a:rPr>
              <a:t>The threshold value is obtained by intersecting the Yes and No plots and is approximately 0.22.</a:t>
            </a:r>
          </a:p>
          <a:p>
            <a:pPr algn="ctr">
              <a:lnSpc>
                <a:spcPts val="3919"/>
              </a:lnSpc>
            </a:pPr>
            <a:r>
              <a:rPr lang="en-US" sz="2799">
                <a:solidFill>
                  <a:srgbClr val="FFFFFF"/>
                </a:solidFill>
                <a:latin typeface="Canva Sans Bold"/>
              </a:rPr>
              <a:t>Therefore, probability exceeding 0.22 will be considered to be of class 1, and those below 0.18 will be considered to be of class 0.</a:t>
            </a:r>
          </a:p>
        </p:txBody>
      </p:sp>
      <p:sp>
        <p:nvSpPr>
          <p:cNvPr id="6" name="TextBox 6"/>
          <p:cNvSpPr txBox="1"/>
          <p:nvPr/>
        </p:nvSpPr>
        <p:spPr>
          <a:xfrm>
            <a:off x="10582176" y="4495683"/>
            <a:ext cx="6677124" cy="435748"/>
          </a:xfrm>
          <a:prstGeom prst="rect">
            <a:avLst/>
          </a:prstGeom>
        </p:spPr>
        <p:txBody>
          <a:bodyPr lIns="0" tIns="0" rIns="0" bIns="0" rtlCol="0" anchor="t">
            <a:spAutoFit/>
          </a:bodyPr>
          <a:lstStyle/>
          <a:p>
            <a:pPr>
              <a:lnSpc>
                <a:spcPts val="3586"/>
              </a:lnSpc>
            </a:pPr>
            <a:r>
              <a:rPr lang="en-US" sz="2561">
                <a:solidFill>
                  <a:srgbClr val="000000"/>
                </a:solidFill>
                <a:latin typeface="Canva Sans Bold"/>
              </a:rPr>
              <a:t>·      </a:t>
            </a:r>
            <a:r>
              <a:rPr lang="en-US" sz="2561">
                <a:solidFill>
                  <a:srgbClr val="FFFFFF"/>
                </a:solidFill>
                <a:latin typeface="Canva Sans Bold"/>
              </a:rPr>
              <a:t>Visualizing Decision Tree with depth=6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1528996" y="257937"/>
            <a:ext cx="6273811" cy="4885563"/>
          </a:xfrm>
          <a:custGeom>
            <a:avLst/>
            <a:gdLst/>
            <a:ahLst/>
            <a:cxnLst/>
            <a:rect l="l" t="t" r="r" b="b"/>
            <a:pathLst>
              <a:path w="6273811" h="4885563">
                <a:moveTo>
                  <a:pt x="0" y="0"/>
                </a:moveTo>
                <a:lnTo>
                  <a:pt x="6273811" y="0"/>
                </a:lnTo>
                <a:lnTo>
                  <a:pt x="6273811" y="4885563"/>
                </a:lnTo>
                <a:lnTo>
                  <a:pt x="0" y="488556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1528996" y="5317672"/>
            <a:ext cx="6273811" cy="4826782"/>
          </a:xfrm>
          <a:custGeom>
            <a:avLst/>
            <a:gdLst/>
            <a:ahLst/>
            <a:cxnLst/>
            <a:rect l="l" t="t" r="r" b="b"/>
            <a:pathLst>
              <a:path w="6273811" h="4826782">
                <a:moveTo>
                  <a:pt x="0" y="0"/>
                </a:moveTo>
                <a:lnTo>
                  <a:pt x="6273811" y="0"/>
                </a:lnTo>
                <a:lnTo>
                  <a:pt x="6273811" y="4826782"/>
                </a:lnTo>
                <a:lnTo>
                  <a:pt x="0" y="4826782"/>
                </a:lnTo>
                <a:lnTo>
                  <a:pt x="0" y="0"/>
                </a:lnTo>
                <a:close/>
              </a:path>
            </a:pathLst>
          </a:custGeom>
          <a:blipFill>
            <a:blip r:embed="rId4"/>
            <a:stretch>
              <a:fillRect t="-1390" b="-1390"/>
            </a:stretch>
          </a:blipFill>
          <a:ln w="38100" cap="sq">
            <a:solidFill>
              <a:srgbClr val="000000"/>
            </a:solidFill>
            <a:prstDash val="solid"/>
            <a:miter/>
          </a:ln>
        </p:spPr>
        <p:txBody>
          <a:bodyPr/>
          <a:lstStyle/>
          <a:p>
            <a:endParaRPr lang="en-IN"/>
          </a:p>
        </p:txBody>
      </p:sp>
      <p:sp>
        <p:nvSpPr>
          <p:cNvPr id="5" name="TextBox 5"/>
          <p:cNvSpPr txBox="1"/>
          <p:nvPr/>
        </p:nvSpPr>
        <p:spPr>
          <a:xfrm>
            <a:off x="1361162" y="229362"/>
            <a:ext cx="9205510" cy="1017270"/>
          </a:xfrm>
          <a:prstGeom prst="rect">
            <a:avLst/>
          </a:prstGeom>
        </p:spPr>
        <p:txBody>
          <a:bodyPr lIns="0" tIns="0" rIns="0" bIns="0" rtlCol="0" anchor="t">
            <a:spAutoFit/>
          </a:bodyPr>
          <a:lstStyle/>
          <a:p>
            <a:pPr algn="ctr">
              <a:lnSpc>
                <a:spcPts val="8189"/>
              </a:lnSpc>
            </a:pPr>
            <a:r>
              <a:rPr lang="en-US" sz="6499">
                <a:solidFill>
                  <a:srgbClr val="FFFFFF"/>
                </a:solidFill>
                <a:latin typeface="Canva Sans Bold"/>
              </a:rPr>
              <a:t>Dense Neural Network </a:t>
            </a:r>
          </a:p>
        </p:txBody>
      </p:sp>
      <p:sp>
        <p:nvSpPr>
          <p:cNvPr id="6" name="TextBox 6"/>
          <p:cNvSpPr txBox="1"/>
          <p:nvPr/>
        </p:nvSpPr>
        <p:spPr>
          <a:xfrm>
            <a:off x="441331" y="1914367"/>
            <a:ext cx="10125341" cy="7974330"/>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Model</a:t>
            </a:r>
            <a:r>
              <a:rPr lang="en-US" sz="3700">
                <a:solidFill>
                  <a:srgbClr val="FFFFFF"/>
                </a:solidFill>
                <a:latin typeface="Canva Sans"/>
              </a:rPr>
              <a:t>: Dense Neural Network (Keras)</a:t>
            </a:r>
          </a:p>
          <a:p>
            <a:pPr>
              <a:lnSpc>
                <a:spcPts val="5180"/>
              </a:lnSpc>
            </a:pPr>
            <a:r>
              <a:rPr lang="en-US" sz="3700">
                <a:solidFill>
                  <a:srgbClr val="FFFFFF"/>
                </a:solidFill>
                <a:latin typeface="Canva Sans Bold"/>
              </a:rPr>
              <a:t>Task</a:t>
            </a:r>
            <a:r>
              <a:rPr lang="en-US" sz="3700">
                <a:solidFill>
                  <a:srgbClr val="FFFFFF"/>
                </a:solidFill>
                <a:latin typeface="Canva Sans"/>
              </a:rPr>
              <a:t>: Binary classification</a:t>
            </a:r>
          </a:p>
          <a:p>
            <a:pPr>
              <a:lnSpc>
                <a:spcPts val="5180"/>
              </a:lnSpc>
            </a:pPr>
            <a:r>
              <a:rPr lang="en-US" sz="3700">
                <a:solidFill>
                  <a:srgbClr val="FFFFFF"/>
                </a:solidFill>
                <a:latin typeface="Canva Sans Bold"/>
              </a:rPr>
              <a:t>Data</a:t>
            </a:r>
            <a:r>
              <a:rPr lang="en-US" sz="3700">
                <a:solidFill>
                  <a:srgbClr val="FFFFFF"/>
                </a:solidFill>
                <a:latin typeface="Canva Sans"/>
              </a:rPr>
              <a:t>: 70/30 split, standardized</a:t>
            </a:r>
          </a:p>
          <a:p>
            <a:pPr>
              <a:lnSpc>
                <a:spcPts val="5180"/>
              </a:lnSpc>
            </a:pPr>
            <a:r>
              <a:rPr lang="en-US" sz="3700">
                <a:solidFill>
                  <a:srgbClr val="FFFFFF"/>
                </a:solidFill>
                <a:latin typeface="Canva Sans Bold"/>
              </a:rPr>
              <a:t>Architecture</a:t>
            </a:r>
            <a:r>
              <a:rPr lang="en-US" sz="3700">
                <a:solidFill>
                  <a:srgbClr val="FFFFFF"/>
                </a:solidFill>
                <a:latin typeface="Canva Sans"/>
              </a:rPr>
              <a:t>: 16-8-1 neurons, sigmoid output</a:t>
            </a:r>
          </a:p>
          <a:p>
            <a:pPr>
              <a:lnSpc>
                <a:spcPts val="5180"/>
              </a:lnSpc>
            </a:pPr>
            <a:r>
              <a:rPr lang="en-US" sz="3700">
                <a:solidFill>
                  <a:srgbClr val="FFFFFF"/>
                </a:solidFill>
                <a:latin typeface="Canva Sans Bold"/>
              </a:rPr>
              <a:t>Compilation</a:t>
            </a:r>
            <a:r>
              <a:rPr lang="en-US" sz="3700">
                <a:solidFill>
                  <a:srgbClr val="FFFFFF"/>
                </a:solidFill>
                <a:latin typeface="Canva Sans"/>
              </a:rPr>
              <a:t>: Binary cross-entropy loss, RMSprop optimizer</a:t>
            </a:r>
          </a:p>
          <a:p>
            <a:pPr>
              <a:lnSpc>
                <a:spcPts val="5180"/>
              </a:lnSpc>
            </a:pPr>
            <a:r>
              <a:rPr lang="en-US" sz="3700">
                <a:solidFill>
                  <a:srgbClr val="FFFFFF"/>
                </a:solidFill>
                <a:latin typeface="Canva Sans Bold"/>
              </a:rPr>
              <a:t>Training</a:t>
            </a:r>
            <a:r>
              <a:rPr lang="en-US" sz="3700">
                <a:solidFill>
                  <a:srgbClr val="FFFFFF"/>
                </a:solidFill>
                <a:latin typeface="Canva Sans"/>
              </a:rPr>
              <a:t>: 25 epochs, batch size 32</a:t>
            </a:r>
          </a:p>
          <a:p>
            <a:pPr>
              <a:lnSpc>
                <a:spcPts val="5180"/>
              </a:lnSpc>
            </a:pPr>
            <a:r>
              <a:rPr lang="en-US" sz="3700">
                <a:solidFill>
                  <a:srgbClr val="FFFFFF"/>
                </a:solidFill>
                <a:latin typeface="Canva Sans Bold"/>
              </a:rPr>
              <a:t>Evaluation</a:t>
            </a:r>
            <a:r>
              <a:rPr lang="en-US" sz="3700">
                <a:solidFill>
                  <a:srgbClr val="FFFFFF"/>
                </a:solidFill>
                <a:latin typeface="Canva Sans"/>
              </a:rPr>
              <a:t>: Accuracy and loss monitored (plots available)</a:t>
            </a:r>
          </a:p>
          <a:p>
            <a:pPr>
              <a:lnSpc>
                <a:spcPts val="5180"/>
              </a:lnSpc>
            </a:pPr>
            <a:r>
              <a:rPr lang="en-US" sz="3700">
                <a:solidFill>
                  <a:srgbClr val="FFFFFF"/>
                </a:solidFill>
                <a:latin typeface="Canva Sans Bold"/>
              </a:rPr>
              <a:t>Next Steps</a:t>
            </a:r>
            <a:r>
              <a:rPr lang="en-US" sz="3700">
                <a:solidFill>
                  <a:srgbClr val="FFFFFF"/>
                </a:solidFill>
                <a:latin typeface="Canva Sans"/>
              </a:rPr>
              <a:t>: Hyperparameter tuning</a:t>
            </a:r>
          </a:p>
          <a:p>
            <a:pPr algn="ctr">
              <a:lnSpc>
                <a:spcPts val="6160"/>
              </a:lnSpc>
            </a:pPr>
            <a:endParaRPr lang="en-US" sz="3700">
              <a:solidFill>
                <a:srgbClr val="FFFFFF"/>
              </a:solidFill>
              <a:latin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1636555" y="284428"/>
            <a:ext cx="6197477" cy="5796202"/>
          </a:xfrm>
          <a:custGeom>
            <a:avLst/>
            <a:gdLst/>
            <a:ahLst/>
            <a:cxnLst/>
            <a:rect l="l" t="t" r="r" b="b"/>
            <a:pathLst>
              <a:path w="6197477" h="5796202">
                <a:moveTo>
                  <a:pt x="0" y="0"/>
                </a:moveTo>
                <a:lnTo>
                  <a:pt x="6197478" y="0"/>
                </a:lnTo>
                <a:lnTo>
                  <a:pt x="6197478" y="5796202"/>
                </a:lnTo>
                <a:lnTo>
                  <a:pt x="0" y="579620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497511" y="7127285"/>
            <a:ext cx="8790489" cy="3159715"/>
          </a:xfrm>
          <a:custGeom>
            <a:avLst/>
            <a:gdLst/>
            <a:ahLst/>
            <a:cxnLst/>
            <a:rect l="l" t="t" r="r" b="b"/>
            <a:pathLst>
              <a:path w="8790489" h="3159715">
                <a:moveTo>
                  <a:pt x="0" y="0"/>
                </a:moveTo>
                <a:lnTo>
                  <a:pt x="8790489" y="0"/>
                </a:lnTo>
                <a:lnTo>
                  <a:pt x="8790489" y="3159715"/>
                </a:lnTo>
                <a:lnTo>
                  <a:pt x="0" y="315971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306027" y="227278"/>
            <a:ext cx="10758935" cy="8406130"/>
          </a:xfrm>
          <a:prstGeom prst="rect">
            <a:avLst/>
          </a:prstGeom>
        </p:spPr>
        <p:txBody>
          <a:bodyPr lIns="0" tIns="0" rIns="0" bIns="0" rtlCol="0" anchor="t">
            <a:spAutoFit/>
          </a:bodyPr>
          <a:lstStyle/>
          <a:p>
            <a:pPr>
              <a:lnSpc>
                <a:spcPts val="3919"/>
              </a:lnSpc>
            </a:pPr>
            <a:r>
              <a:rPr lang="en-US" sz="2799">
                <a:solidFill>
                  <a:srgbClr val="FFFFFF"/>
                </a:solidFill>
                <a:latin typeface="Canva Sans"/>
              </a:rPr>
              <a:t>From all 7005 NO's, 6189 NO's are correctly predicted, and 816 NO's are predicted as YES.</a:t>
            </a:r>
          </a:p>
          <a:p>
            <a:pPr>
              <a:lnSpc>
                <a:spcPts val="3919"/>
              </a:lnSpc>
            </a:pPr>
            <a:endParaRPr lang="en-US" sz="2799">
              <a:solidFill>
                <a:srgbClr val="FFFFFF"/>
              </a:solidFill>
              <a:latin typeface="Canva Sans"/>
            </a:endParaRPr>
          </a:p>
          <a:p>
            <a:pPr>
              <a:lnSpc>
                <a:spcPts val="3919"/>
              </a:lnSpc>
            </a:pPr>
            <a:r>
              <a:rPr lang="en-US" sz="2799">
                <a:solidFill>
                  <a:srgbClr val="FFFFFF"/>
                </a:solidFill>
                <a:latin typeface="Canva Sans"/>
              </a:rPr>
              <a:t>From all 1979 YES, 1001 YES are correctly predicted, and 978 YES are predicted as NO.</a:t>
            </a:r>
          </a:p>
          <a:p>
            <a:pPr>
              <a:lnSpc>
                <a:spcPts val="3919"/>
              </a:lnSpc>
            </a:pPr>
            <a:endParaRPr lang="en-US" sz="2799">
              <a:solidFill>
                <a:srgbClr val="FFFFFF"/>
              </a:solidFill>
              <a:latin typeface="Canva Sans"/>
            </a:endParaRPr>
          </a:p>
          <a:p>
            <a:pPr>
              <a:lnSpc>
                <a:spcPts val="3919"/>
              </a:lnSpc>
            </a:pPr>
            <a:r>
              <a:rPr lang="en-US" sz="2799">
                <a:solidFill>
                  <a:srgbClr val="FFFFFF"/>
                </a:solidFill>
                <a:latin typeface="Canva Sans"/>
              </a:rPr>
              <a:t>The confusion matrix shows a solid performance for model accuracy (0.8) but moderate scores for precision (0.55) and recall (0.5). </a:t>
            </a:r>
          </a:p>
          <a:p>
            <a:pPr>
              <a:lnSpc>
                <a:spcPts val="3919"/>
              </a:lnSpc>
            </a:pPr>
            <a:endParaRPr lang="en-US" sz="2799">
              <a:solidFill>
                <a:srgbClr val="FFFFFF"/>
              </a:solidFill>
              <a:latin typeface="Canva Sans"/>
            </a:endParaRPr>
          </a:p>
          <a:p>
            <a:pPr>
              <a:lnSpc>
                <a:spcPts val="3919"/>
              </a:lnSpc>
            </a:pPr>
            <a:r>
              <a:rPr lang="en-US" sz="2799">
                <a:solidFill>
                  <a:srgbClr val="FFFFFF"/>
                </a:solidFill>
                <a:latin typeface="Canva Sans"/>
              </a:rPr>
              <a:t>This shows that while the model in general can identify labels well, the rate of false positives over totality of predicted positives is quite high. That can be a significant model shortcoming in the case of identifying defaulting customers. </a:t>
            </a:r>
          </a:p>
          <a:p>
            <a:pPr>
              <a:lnSpc>
                <a:spcPts val="3919"/>
              </a:lnSpc>
            </a:pPr>
            <a:endParaRPr lang="en-US" sz="2799">
              <a:solidFill>
                <a:srgbClr val="FFFFFF"/>
              </a:solidFill>
              <a:latin typeface="Canva Sans"/>
            </a:endParaRPr>
          </a:p>
          <a:p>
            <a:pPr>
              <a:lnSpc>
                <a:spcPts val="3919"/>
              </a:lnSpc>
            </a:pPr>
            <a:r>
              <a:rPr lang="en-US" sz="2799">
                <a:solidFill>
                  <a:srgbClr val="FFFFFF"/>
                </a:solidFill>
                <a:latin typeface="Canva Sans Bold"/>
              </a:rPr>
              <a:t> </a:t>
            </a:r>
          </a:p>
          <a:p>
            <a:pPr>
              <a:lnSpc>
                <a:spcPts val="3919"/>
              </a:lnSpc>
            </a:pPr>
            <a:endParaRPr lang="en-US" sz="2799">
              <a:solidFill>
                <a:srgbClr val="FFFFFF"/>
              </a:solidFill>
              <a:latin typeface="Canva Sans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493754" y="5505561"/>
            <a:ext cx="13300493" cy="4333133"/>
          </a:xfrm>
          <a:custGeom>
            <a:avLst/>
            <a:gdLst/>
            <a:ahLst/>
            <a:cxnLst/>
            <a:rect l="l" t="t" r="r" b="b"/>
            <a:pathLst>
              <a:path w="13300493" h="4333133">
                <a:moveTo>
                  <a:pt x="0" y="0"/>
                </a:moveTo>
                <a:lnTo>
                  <a:pt x="13300492" y="0"/>
                </a:lnTo>
                <a:lnTo>
                  <a:pt x="13300492" y="4333132"/>
                </a:lnTo>
                <a:lnTo>
                  <a:pt x="0" y="433313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3414896" y="259520"/>
            <a:ext cx="11458209" cy="869500"/>
          </a:xfrm>
          <a:prstGeom prst="rect">
            <a:avLst/>
          </a:prstGeom>
        </p:spPr>
        <p:txBody>
          <a:bodyPr lIns="0" tIns="0" rIns="0" bIns="0" rtlCol="0" anchor="t">
            <a:spAutoFit/>
          </a:bodyPr>
          <a:lstStyle/>
          <a:p>
            <a:pPr algn="ctr">
              <a:lnSpc>
                <a:spcPts val="7199"/>
              </a:lnSpc>
            </a:pPr>
            <a:r>
              <a:rPr lang="en-US" sz="5142" u="sng">
                <a:solidFill>
                  <a:srgbClr val="FFFFFF"/>
                </a:solidFill>
                <a:latin typeface="Canva Sans Bold"/>
              </a:rPr>
              <a:t>Hyperparameter Tuning Methods</a:t>
            </a:r>
          </a:p>
        </p:txBody>
      </p:sp>
      <p:sp>
        <p:nvSpPr>
          <p:cNvPr id="5" name="TextBox 5"/>
          <p:cNvSpPr txBox="1"/>
          <p:nvPr/>
        </p:nvSpPr>
        <p:spPr>
          <a:xfrm>
            <a:off x="520330" y="2379129"/>
            <a:ext cx="17247340" cy="2916881"/>
          </a:xfrm>
          <a:prstGeom prst="rect">
            <a:avLst/>
          </a:prstGeom>
        </p:spPr>
        <p:txBody>
          <a:bodyPr lIns="0" tIns="0" rIns="0" bIns="0" rtlCol="0" anchor="t">
            <a:spAutoFit/>
          </a:bodyPr>
          <a:lstStyle/>
          <a:p>
            <a:pPr>
              <a:lnSpc>
                <a:spcPts val="4357"/>
              </a:lnSpc>
            </a:pPr>
            <a:r>
              <a:rPr lang="en-US" sz="3112" u="sng">
                <a:solidFill>
                  <a:srgbClr val="FFFFFF"/>
                </a:solidFill>
                <a:latin typeface="Canva Sans Bold"/>
              </a:rPr>
              <a:t>Hyperparameter Tuning - Grid Search</a:t>
            </a:r>
          </a:p>
          <a:p>
            <a:pPr>
              <a:lnSpc>
                <a:spcPts val="3797"/>
              </a:lnSpc>
            </a:pPr>
            <a:r>
              <a:rPr lang="en-US" sz="2712">
                <a:solidFill>
                  <a:srgbClr val="FFFFFF"/>
                </a:solidFill>
                <a:latin typeface="Canva Sans"/>
              </a:rPr>
              <a:t>Grid Search exhaustively explores hyperparameter combinations, assessing training/scoring times, hyperparameter values, cross-validation test scores, and ranks based on mean_test_score, making it time-consuming and resource-intensive.</a:t>
            </a:r>
          </a:p>
          <a:p>
            <a:pPr algn="l">
              <a:lnSpc>
                <a:spcPts val="3797"/>
              </a:lnSpc>
            </a:pPr>
            <a:r>
              <a:rPr lang="en-US" sz="2712">
                <a:solidFill>
                  <a:srgbClr val="FFFFFF"/>
                </a:solidFill>
                <a:latin typeface="Canva Sans Bold"/>
              </a:rPr>
              <a:t>Interpretation:</a:t>
            </a:r>
            <a:r>
              <a:rPr lang="en-US" sz="2712">
                <a:solidFill>
                  <a:srgbClr val="FFFFFF"/>
                </a:solidFill>
                <a:latin typeface="Canva Sans"/>
              </a:rPr>
              <a:t> The Grid Search identified a combination of batch_size=16, epochs=30, and unit=8 as the one offering the highest average test score of 0.816764</a:t>
            </a:r>
          </a:p>
        </p:txBody>
      </p:sp>
      <p:sp>
        <p:nvSpPr>
          <p:cNvPr id="6" name="TextBox 6"/>
          <p:cNvSpPr txBox="1"/>
          <p:nvPr/>
        </p:nvSpPr>
        <p:spPr>
          <a:xfrm>
            <a:off x="350873" y="1281419"/>
            <a:ext cx="17586253" cy="941045"/>
          </a:xfrm>
          <a:prstGeom prst="rect">
            <a:avLst/>
          </a:prstGeom>
        </p:spPr>
        <p:txBody>
          <a:bodyPr lIns="0" tIns="0" rIns="0" bIns="0" rtlCol="0" anchor="t">
            <a:spAutoFit/>
          </a:bodyPr>
          <a:lstStyle/>
          <a:p>
            <a:pPr marL="583139" lvl="1" indent="-291569">
              <a:lnSpc>
                <a:spcPts val="3781"/>
              </a:lnSpc>
              <a:buFont typeface="Arial"/>
              <a:buChar char="•"/>
            </a:pPr>
            <a:r>
              <a:rPr lang="en-US" sz="2700">
                <a:solidFill>
                  <a:srgbClr val="FFFFFF"/>
                </a:solidFill>
                <a:latin typeface="Canva Sans Bold"/>
              </a:rPr>
              <a:t>Standardization</a:t>
            </a:r>
          </a:p>
          <a:p>
            <a:pPr marL="583139" lvl="1" indent="-291569">
              <a:lnSpc>
                <a:spcPts val="3781"/>
              </a:lnSpc>
              <a:buFont typeface="Arial"/>
              <a:buChar char="•"/>
            </a:pPr>
            <a:r>
              <a:rPr lang="en-US" sz="2700">
                <a:solidFill>
                  <a:srgbClr val="FFFFFF"/>
                </a:solidFill>
                <a:latin typeface="Canva Sans Bold"/>
              </a:rPr>
              <a:t>Dividing Data: into training and testing sets (70% and 30%, respectively).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801549" y="5143500"/>
            <a:ext cx="5976567" cy="4709929"/>
          </a:xfrm>
          <a:custGeom>
            <a:avLst/>
            <a:gdLst/>
            <a:ahLst/>
            <a:cxnLst/>
            <a:rect l="l" t="t" r="r" b="b"/>
            <a:pathLst>
              <a:path w="5976567" h="4709929">
                <a:moveTo>
                  <a:pt x="0" y="0"/>
                </a:moveTo>
                <a:lnTo>
                  <a:pt x="5976567" y="0"/>
                </a:lnTo>
                <a:lnTo>
                  <a:pt x="5976567" y="4709929"/>
                </a:lnTo>
                <a:lnTo>
                  <a:pt x="0" y="4709929"/>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497420" y="5143500"/>
            <a:ext cx="5973568" cy="4709929"/>
          </a:xfrm>
          <a:custGeom>
            <a:avLst/>
            <a:gdLst/>
            <a:ahLst/>
            <a:cxnLst/>
            <a:rect l="l" t="t" r="r" b="b"/>
            <a:pathLst>
              <a:path w="5973568" h="4709929">
                <a:moveTo>
                  <a:pt x="0" y="0"/>
                </a:moveTo>
                <a:lnTo>
                  <a:pt x="5973568" y="0"/>
                </a:lnTo>
                <a:lnTo>
                  <a:pt x="5973568" y="4709929"/>
                </a:lnTo>
                <a:lnTo>
                  <a:pt x="0" y="4709929"/>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520330" y="413210"/>
            <a:ext cx="17474486" cy="5235266"/>
          </a:xfrm>
          <a:prstGeom prst="rect">
            <a:avLst/>
          </a:prstGeom>
        </p:spPr>
        <p:txBody>
          <a:bodyPr lIns="0" tIns="0" rIns="0" bIns="0" rtlCol="0" anchor="t">
            <a:spAutoFit/>
          </a:bodyPr>
          <a:lstStyle/>
          <a:p>
            <a:pPr>
              <a:lnSpc>
                <a:spcPts val="3937"/>
              </a:lnSpc>
            </a:pPr>
            <a:r>
              <a:rPr lang="en-US" sz="2812" u="sng">
                <a:solidFill>
                  <a:srgbClr val="FFFFFF"/>
                </a:solidFill>
                <a:latin typeface="Canva Sans Bold"/>
              </a:rPr>
              <a:t>Model Building with Identified Hyperparameters</a:t>
            </a:r>
          </a:p>
          <a:p>
            <a:pPr marL="585556" lvl="1" indent="-292778">
              <a:lnSpc>
                <a:spcPts val="3797"/>
              </a:lnSpc>
              <a:buFont typeface="Arial"/>
              <a:buChar char="•"/>
            </a:pPr>
            <a:r>
              <a:rPr lang="en-US" sz="2712">
                <a:solidFill>
                  <a:srgbClr val="FFFFFF"/>
                </a:solidFill>
                <a:latin typeface="Canva Sans"/>
              </a:rPr>
              <a:t>Steady improvement in training and validation accuracy for initial 10-15 epochs.</a:t>
            </a:r>
          </a:p>
          <a:p>
            <a:pPr marL="585556" lvl="1" indent="-292778">
              <a:lnSpc>
                <a:spcPts val="3797"/>
              </a:lnSpc>
              <a:buFont typeface="Arial"/>
              <a:buChar char="•"/>
            </a:pPr>
            <a:r>
              <a:rPr lang="en-US" sz="2712">
                <a:solidFill>
                  <a:srgbClr val="FFFFFF"/>
                </a:solidFill>
                <a:latin typeface="Canva Sans"/>
              </a:rPr>
              <a:t>Plateaued performance beyond 15 epochs, indicating peak performance.</a:t>
            </a:r>
          </a:p>
          <a:p>
            <a:pPr marL="585556" lvl="1" indent="-292778">
              <a:lnSpc>
                <a:spcPts val="3797"/>
              </a:lnSpc>
              <a:buFont typeface="Arial"/>
              <a:buChar char="•"/>
            </a:pPr>
            <a:r>
              <a:rPr lang="en-US" sz="2712">
                <a:solidFill>
                  <a:srgbClr val="FFFFFF"/>
                </a:solidFill>
                <a:latin typeface="Canva Sans"/>
              </a:rPr>
              <a:t>Final training accuracy</a:t>
            </a:r>
            <a:r>
              <a:rPr lang="en-US" sz="2712" u="sng">
                <a:solidFill>
                  <a:srgbClr val="FFFFFF"/>
                </a:solidFill>
                <a:latin typeface="Canva Sans"/>
              </a:rPr>
              <a:t>:</a:t>
            </a:r>
            <a:r>
              <a:rPr lang="en-US" sz="2712">
                <a:solidFill>
                  <a:srgbClr val="FFFFFF"/>
                </a:solidFill>
                <a:latin typeface="Canva Sans"/>
              </a:rPr>
              <a:t> 81.61%, validation accuracy peak: 80.63%, suggesting slight overfitting.</a:t>
            </a:r>
          </a:p>
          <a:p>
            <a:pPr marL="585556" lvl="1" indent="-292778">
              <a:lnSpc>
                <a:spcPts val="3797"/>
              </a:lnSpc>
              <a:buFont typeface="Arial"/>
              <a:buChar char="•"/>
            </a:pPr>
            <a:r>
              <a:rPr lang="en-US" sz="2712">
                <a:solidFill>
                  <a:srgbClr val="FFFFFF"/>
                </a:solidFill>
                <a:latin typeface="Canva Sans"/>
              </a:rPr>
              <a:t>Convergence observed with consistent decrease in training and validation loss.</a:t>
            </a:r>
          </a:p>
          <a:p>
            <a:pPr marL="585556" lvl="1" indent="-292778">
              <a:lnSpc>
                <a:spcPts val="3797"/>
              </a:lnSpc>
              <a:buFont typeface="Arial"/>
              <a:buChar char="•"/>
            </a:pPr>
            <a:r>
              <a:rPr lang="en-US" sz="2712">
                <a:solidFill>
                  <a:srgbClr val="FFFFFF"/>
                </a:solidFill>
                <a:latin typeface="Canva Sans"/>
              </a:rPr>
              <a:t>Potential for early stopping after around 20 epochs due to minor fluctuations in validation accuracy.</a:t>
            </a:r>
          </a:p>
          <a:p>
            <a:pPr>
              <a:lnSpc>
                <a:spcPts val="3797"/>
              </a:lnSpc>
            </a:pPr>
            <a:r>
              <a:rPr lang="en-US" sz="2712">
                <a:solidFill>
                  <a:srgbClr val="FFFFFF"/>
                </a:solidFill>
                <a:latin typeface="Canva Sans Bold"/>
              </a:rPr>
              <a:t>Overall assesment</a:t>
            </a:r>
            <a:r>
              <a:rPr lang="en-US" sz="2712">
                <a:solidFill>
                  <a:srgbClr val="FFFFFF"/>
                </a:solidFill>
                <a:latin typeface="Canva Sans"/>
              </a:rPr>
              <a:t>:The model exhibits a reasonable level of accuracy, suggesting effective learning; however, slight overfitting signals may be mitigated through regularization or early stopping, with potential performance enhancement through adjustments to model architecture and hyperparameter tuning.</a:t>
            </a:r>
          </a:p>
          <a:p>
            <a:pPr algn="l">
              <a:lnSpc>
                <a:spcPts val="3797"/>
              </a:lnSpc>
            </a:pPr>
            <a:endParaRPr lang="en-US" sz="2712">
              <a:solidFill>
                <a:srgbClr val="FFFFFF"/>
              </a:solidFill>
              <a:latin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5288068" y="613235"/>
            <a:ext cx="5672391" cy="4239490"/>
          </a:xfrm>
          <a:custGeom>
            <a:avLst/>
            <a:gdLst/>
            <a:ahLst/>
            <a:cxnLst/>
            <a:rect l="l" t="t" r="r" b="b"/>
            <a:pathLst>
              <a:path w="5672391" h="4239490">
                <a:moveTo>
                  <a:pt x="0" y="0"/>
                </a:moveTo>
                <a:lnTo>
                  <a:pt x="5672390" y="0"/>
                </a:lnTo>
                <a:lnTo>
                  <a:pt x="5672390" y="4239491"/>
                </a:lnTo>
                <a:lnTo>
                  <a:pt x="0" y="423949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1499268" y="613235"/>
            <a:ext cx="5325993" cy="4239490"/>
          </a:xfrm>
          <a:custGeom>
            <a:avLst/>
            <a:gdLst/>
            <a:ahLst/>
            <a:cxnLst/>
            <a:rect l="l" t="t" r="r" b="b"/>
            <a:pathLst>
              <a:path w="5325993" h="4239490">
                <a:moveTo>
                  <a:pt x="0" y="0"/>
                </a:moveTo>
                <a:lnTo>
                  <a:pt x="5325992" y="0"/>
                </a:lnTo>
                <a:lnTo>
                  <a:pt x="5325992" y="4239491"/>
                </a:lnTo>
                <a:lnTo>
                  <a:pt x="0" y="4239491"/>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11475175" y="5143500"/>
            <a:ext cx="5784125" cy="4683552"/>
          </a:xfrm>
          <a:custGeom>
            <a:avLst/>
            <a:gdLst/>
            <a:ahLst/>
            <a:cxnLst/>
            <a:rect l="l" t="t" r="r" b="b"/>
            <a:pathLst>
              <a:path w="5784125" h="4683552">
                <a:moveTo>
                  <a:pt x="0" y="0"/>
                </a:moveTo>
                <a:lnTo>
                  <a:pt x="5784125" y="0"/>
                </a:lnTo>
                <a:lnTo>
                  <a:pt x="5784125" y="4683552"/>
                </a:lnTo>
                <a:lnTo>
                  <a:pt x="0" y="4683552"/>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1028700" y="981075"/>
            <a:ext cx="3391445" cy="2947996"/>
          </a:xfrm>
          <a:prstGeom prst="rect">
            <a:avLst/>
          </a:prstGeom>
        </p:spPr>
        <p:txBody>
          <a:bodyPr lIns="0" tIns="0" rIns="0" bIns="0" rtlCol="0" anchor="t">
            <a:spAutoFit/>
          </a:bodyPr>
          <a:lstStyle/>
          <a:p>
            <a:pPr>
              <a:lnSpc>
                <a:spcPts val="3937"/>
              </a:lnSpc>
            </a:pPr>
            <a:r>
              <a:rPr lang="en-US" sz="2812" u="sng">
                <a:solidFill>
                  <a:srgbClr val="FFFFFF"/>
                </a:solidFill>
                <a:latin typeface="Canva Sans Bold"/>
              </a:rPr>
              <a:t>Model Validation: The AUC score of 0.7333 indicates moderate performance</a:t>
            </a:r>
          </a:p>
          <a:p>
            <a:pPr algn="l">
              <a:lnSpc>
                <a:spcPts val="3937"/>
              </a:lnSpc>
            </a:pPr>
            <a:endParaRPr lang="en-US" sz="2812" u="sng">
              <a:solidFill>
                <a:srgbClr val="FFFFFF"/>
              </a:solidFill>
              <a:latin typeface="Canva Sans Bold"/>
            </a:endParaRPr>
          </a:p>
        </p:txBody>
      </p:sp>
      <p:sp>
        <p:nvSpPr>
          <p:cNvPr id="7" name="TextBox 7"/>
          <p:cNvSpPr txBox="1"/>
          <p:nvPr/>
        </p:nvSpPr>
        <p:spPr>
          <a:xfrm>
            <a:off x="406757" y="5244515"/>
            <a:ext cx="11092510" cy="4433896"/>
          </a:xfrm>
          <a:prstGeom prst="rect">
            <a:avLst/>
          </a:prstGeom>
        </p:spPr>
        <p:txBody>
          <a:bodyPr lIns="0" tIns="0" rIns="0" bIns="0" rtlCol="0" anchor="t">
            <a:spAutoFit/>
          </a:bodyPr>
          <a:lstStyle/>
          <a:p>
            <a:pPr>
              <a:lnSpc>
                <a:spcPts val="3937"/>
              </a:lnSpc>
            </a:pPr>
            <a:r>
              <a:rPr lang="en-US" sz="2812" u="sng">
                <a:solidFill>
                  <a:srgbClr val="FFFFFF"/>
                </a:solidFill>
                <a:latin typeface="Canva Sans Bold"/>
              </a:rPr>
              <a:t>Confusion Matrix:</a:t>
            </a:r>
          </a:p>
          <a:p>
            <a:pPr>
              <a:lnSpc>
                <a:spcPts val="3937"/>
              </a:lnSpc>
            </a:pPr>
            <a:r>
              <a:rPr lang="en-US" sz="2812">
                <a:solidFill>
                  <a:srgbClr val="FFFFFF"/>
                </a:solidFill>
                <a:latin typeface="Canva Sans"/>
              </a:rPr>
              <a:t>Kernel density plots depict predicted probability distributions for 'Yes' and 'No' classes, while the confusion matrix indicates:</a:t>
            </a:r>
          </a:p>
          <a:p>
            <a:pPr marL="607146" lvl="1" indent="-303573">
              <a:lnSpc>
                <a:spcPts val="3937"/>
              </a:lnSpc>
              <a:buFont typeface="Arial"/>
              <a:buChar char="•"/>
            </a:pPr>
            <a:r>
              <a:rPr lang="en-US" sz="2812">
                <a:solidFill>
                  <a:srgbClr val="FFFFFF"/>
                </a:solidFill>
                <a:latin typeface="Canva Sans Bold"/>
              </a:rPr>
              <a:t>High accuracy (84%) for class 0 with 84% recall and precision.</a:t>
            </a:r>
          </a:p>
          <a:p>
            <a:pPr marL="607146" lvl="1" indent="-303573">
              <a:lnSpc>
                <a:spcPts val="3937"/>
              </a:lnSpc>
              <a:buFont typeface="Arial"/>
              <a:buChar char="•"/>
            </a:pPr>
            <a:r>
              <a:rPr lang="en-US" sz="2812">
                <a:solidFill>
                  <a:srgbClr val="FFFFFF"/>
                </a:solidFill>
                <a:latin typeface="Canva Sans Bold"/>
              </a:rPr>
              <a:t>Lower accuracy (82%) for class 1, marked by 37% recall and 65% precision.</a:t>
            </a:r>
          </a:p>
          <a:p>
            <a:pPr marL="607146" lvl="1" indent="-303573">
              <a:lnSpc>
                <a:spcPts val="3937"/>
              </a:lnSpc>
              <a:buFont typeface="Arial"/>
              <a:buChar char="•"/>
            </a:pPr>
            <a:r>
              <a:rPr lang="en-US" sz="2812">
                <a:solidFill>
                  <a:srgbClr val="FFFFFF"/>
                </a:solidFill>
                <a:latin typeface="Canva Sans Bold"/>
              </a:rPr>
              <a:t>Overall accuracy is 82%, favoring the larger class (0).</a:t>
            </a:r>
          </a:p>
          <a:p>
            <a:pPr algn="l">
              <a:lnSpc>
                <a:spcPts val="3937"/>
              </a:lnSpc>
            </a:pPr>
            <a:endParaRPr lang="en-US" sz="2812">
              <a:solidFill>
                <a:srgbClr val="FFFFFF"/>
              </a:solidFill>
              <a:latin typeface="Canva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272339" y="3890757"/>
            <a:ext cx="13743321" cy="6073574"/>
          </a:xfrm>
          <a:custGeom>
            <a:avLst/>
            <a:gdLst/>
            <a:ahLst/>
            <a:cxnLst/>
            <a:rect l="l" t="t" r="r" b="b"/>
            <a:pathLst>
              <a:path w="13743321" h="6073574">
                <a:moveTo>
                  <a:pt x="0" y="0"/>
                </a:moveTo>
                <a:lnTo>
                  <a:pt x="13743322" y="0"/>
                </a:lnTo>
                <a:lnTo>
                  <a:pt x="13743322" y="6073574"/>
                </a:lnTo>
                <a:lnTo>
                  <a:pt x="0" y="6073574"/>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747476" y="562932"/>
            <a:ext cx="16982336" cy="2916881"/>
          </a:xfrm>
          <a:prstGeom prst="rect">
            <a:avLst/>
          </a:prstGeom>
        </p:spPr>
        <p:txBody>
          <a:bodyPr lIns="0" tIns="0" rIns="0" bIns="0" rtlCol="0" anchor="t">
            <a:spAutoFit/>
          </a:bodyPr>
          <a:lstStyle/>
          <a:p>
            <a:pPr>
              <a:lnSpc>
                <a:spcPts val="4357"/>
              </a:lnSpc>
            </a:pPr>
            <a:r>
              <a:rPr lang="en-US" sz="3112" u="sng">
                <a:solidFill>
                  <a:srgbClr val="FFFFFF"/>
                </a:solidFill>
                <a:latin typeface="Canva Sans Bold"/>
              </a:rPr>
              <a:t>Hyperparameter Tuning - Random Search</a:t>
            </a:r>
          </a:p>
          <a:p>
            <a:pPr algn="l">
              <a:lnSpc>
                <a:spcPts val="3797"/>
              </a:lnSpc>
            </a:pPr>
            <a:r>
              <a:rPr lang="en-US" sz="2712">
                <a:solidFill>
                  <a:srgbClr val="FFFFFF"/>
                </a:solidFill>
                <a:latin typeface="Canva Sans"/>
              </a:rPr>
              <a:t>Randomized Search CV, employing early stopping, explores various hyperparameter combinations using 4-fold cross-validation. The top-performing configuration, unit=12, epochs=45, batch_size=32, achieved the highest average test score of 0.8158, indicating sensitivity to parameter choices. The best overall score is 0.8191 with hyperparameters {'unit': 8, 'epochs': 30, 'batch_size': 8}. Iterating through combinations, the loop prints scores and corresponding hyperparameters.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289811" y="4065609"/>
            <a:ext cx="14211418" cy="5376653"/>
          </a:xfrm>
          <a:custGeom>
            <a:avLst/>
            <a:gdLst/>
            <a:ahLst/>
            <a:cxnLst/>
            <a:rect l="l" t="t" r="r" b="b"/>
            <a:pathLst>
              <a:path w="14211418" h="5376653">
                <a:moveTo>
                  <a:pt x="0" y="0"/>
                </a:moveTo>
                <a:lnTo>
                  <a:pt x="14211418" y="0"/>
                </a:lnTo>
                <a:lnTo>
                  <a:pt x="14211418" y="5376653"/>
                </a:lnTo>
                <a:lnTo>
                  <a:pt x="0" y="537665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765870" y="1519149"/>
            <a:ext cx="17259300" cy="129857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Canva Sans Bold"/>
              </a:rPr>
              <a:t>We are preparing to understand the problems faced by the banks, when a credit card is being issued to  customers to avoid the problem of default to understand, whether the credit card customer will make  payment default in the next month or not based on number of features:</a:t>
            </a:r>
          </a:p>
        </p:txBody>
      </p:sp>
      <p:sp>
        <p:nvSpPr>
          <p:cNvPr id="5" name="TextBox 5"/>
          <p:cNvSpPr txBox="1"/>
          <p:nvPr/>
        </p:nvSpPr>
        <p:spPr>
          <a:xfrm>
            <a:off x="4720650" y="120252"/>
            <a:ext cx="9735840" cy="1721645"/>
          </a:xfrm>
          <a:prstGeom prst="rect">
            <a:avLst/>
          </a:prstGeom>
        </p:spPr>
        <p:txBody>
          <a:bodyPr lIns="0" tIns="0" rIns="0" bIns="0" rtlCol="0" anchor="t">
            <a:spAutoFit/>
          </a:bodyPr>
          <a:lstStyle/>
          <a:p>
            <a:pPr algn="ctr">
              <a:lnSpc>
                <a:spcPts val="6956"/>
              </a:lnSpc>
            </a:pPr>
            <a:r>
              <a:rPr lang="en-US" sz="4968">
                <a:solidFill>
                  <a:srgbClr val="FFFFFF"/>
                </a:solidFill>
                <a:latin typeface="Canva Sans Bold"/>
              </a:rPr>
              <a:t>Data Understanding</a:t>
            </a:r>
          </a:p>
          <a:p>
            <a:pPr algn="ctr">
              <a:lnSpc>
                <a:spcPts val="6956"/>
              </a:lnSpc>
            </a:pPr>
            <a:endParaRPr lang="en-US" sz="4968">
              <a:solidFill>
                <a:srgbClr val="FFFFFF"/>
              </a:solidFill>
              <a:latin typeface="Canva Sans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538442" y="3897801"/>
            <a:ext cx="7201232" cy="5770739"/>
          </a:xfrm>
          <a:custGeom>
            <a:avLst/>
            <a:gdLst/>
            <a:ahLst/>
            <a:cxnLst/>
            <a:rect l="l" t="t" r="r" b="b"/>
            <a:pathLst>
              <a:path w="7201232" h="5770739">
                <a:moveTo>
                  <a:pt x="0" y="0"/>
                </a:moveTo>
                <a:lnTo>
                  <a:pt x="7201232" y="0"/>
                </a:lnTo>
                <a:lnTo>
                  <a:pt x="7201232" y="5770739"/>
                </a:lnTo>
                <a:lnTo>
                  <a:pt x="0" y="5770739"/>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144000" y="3897801"/>
            <a:ext cx="7757854" cy="5822870"/>
          </a:xfrm>
          <a:custGeom>
            <a:avLst/>
            <a:gdLst/>
            <a:ahLst/>
            <a:cxnLst/>
            <a:rect l="l" t="t" r="r" b="b"/>
            <a:pathLst>
              <a:path w="7757854" h="5822870">
                <a:moveTo>
                  <a:pt x="0" y="0"/>
                </a:moveTo>
                <a:lnTo>
                  <a:pt x="7757854" y="0"/>
                </a:lnTo>
                <a:lnTo>
                  <a:pt x="7757854" y="5822870"/>
                </a:lnTo>
                <a:lnTo>
                  <a:pt x="0" y="5822870"/>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813514" y="567549"/>
            <a:ext cx="17474486" cy="2854016"/>
          </a:xfrm>
          <a:prstGeom prst="rect">
            <a:avLst/>
          </a:prstGeom>
        </p:spPr>
        <p:txBody>
          <a:bodyPr lIns="0" tIns="0" rIns="0" bIns="0" rtlCol="0" anchor="t">
            <a:spAutoFit/>
          </a:bodyPr>
          <a:lstStyle/>
          <a:p>
            <a:pPr>
              <a:lnSpc>
                <a:spcPts val="3937"/>
              </a:lnSpc>
            </a:pPr>
            <a:r>
              <a:rPr lang="en-US" sz="2812" u="sng">
                <a:solidFill>
                  <a:srgbClr val="FFFFFF"/>
                </a:solidFill>
                <a:latin typeface="Canva Sans Bold"/>
              </a:rPr>
              <a:t>Model Building with Identified Hyperparameters</a:t>
            </a:r>
          </a:p>
          <a:p>
            <a:pPr marL="585556" lvl="1" indent="-292778">
              <a:lnSpc>
                <a:spcPts val="3797"/>
              </a:lnSpc>
              <a:buFont typeface="Arial"/>
              <a:buChar char="•"/>
            </a:pPr>
            <a:r>
              <a:rPr lang="en-US" sz="2712">
                <a:solidFill>
                  <a:srgbClr val="FFFFFF"/>
                </a:solidFill>
                <a:latin typeface="Canva Sans"/>
              </a:rPr>
              <a:t>Initial effective learning plateaued after 15-20 epochs.</a:t>
            </a:r>
          </a:p>
          <a:p>
            <a:pPr marL="585556" lvl="1" indent="-292778">
              <a:lnSpc>
                <a:spcPts val="3797"/>
              </a:lnSpc>
              <a:buFont typeface="Arial"/>
              <a:buChar char="•"/>
            </a:pPr>
            <a:r>
              <a:rPr lang="en-US" sz="2712">
                <a:solidFill>
                  <a:srgbClr val="FFFFFF"/>
                </a:solidFill>
                <a:latin typeface="Canva Sans"/>
              </a:rPr>
              <a:t>Final accuracies: Training 82.23%, validation 80.80%.</a:t>
            </a:r>
          </a:p>
          <a:p>
            <a:pPr marL="585556" lvl="1" indent="-292778">
              <a:lnSpc>
                <a:spcPts val="3797"/>
              </a:lnSpc>
              <a:buFont typeface="Arial"/>
              <a:buChar char="•"/>
            </a:pPr>
            <a:r>
              <a:rPr lang="en-US" sz="2712">
                <a:solidFill>
                  <a:srgbClr val="FFFFFF"/>
                </a:solidFill>
                <a:latin typeface="Canva Sans"/>
              </a:rPr>
              <a:t>Slight overfitting indicated by consistently higher training accuracy.</a:t>
            </a:r>
          </a:p>
          <a:p>
            <a:pPr marL="585556" lvl="1" indent="-292778">
              <a:lnSpc>
                <a:spcPts val="3797"/>
              </a:lnSpc>
              <a:buFont typeface="Arial"/>
              <a:buChar char="•"/>
            </a:pPr>
            <a:r>
              <a:rPr lang="en-US" sz="2712">
                <a:solidFill>
                  <a:srgbClr val="FFFFFF"/>
                </a:solidFill>
                <a:latin typeface="Canva Sans"/>
              </a:rPr>
              <a:t>Convergence observed in decreasing training and validation loss.</a:t>
            </a:r>
          </a:p>
          <a:p>
            <a:pPr marL="585556" lvl="1" indent="-292778" algn="l">
              <a:lnSpc>
                <a:spcPts val="3797"/>
              </a:lnSpc>
              <a:buFont typeface="Arial"/>
              <a:buChar char="•"/>
            </a:pPr>
            <a:r>
              <a:rPr lang="en-US" sz="2712">
                <a:solidFill>
                  <a:srgbClr val="FFFFFF"/>
                </a:solidFill>
                <a:latin typeface="Canva Sans"/>
              </a:rPr>
              <a:t>Potential for early stopping around 20 epochs to prevent overfitting and save time.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6687923" y="322165"/>
            <a:ext cx="5646588" cy="4225911"/>
          </a:xfrm>
          <a:custGeom>
            <a:avLst/>
            <a:gdLst/>
            <a:ahLst/>
            <a:cxnLst/>
            <a:rect l="l" t="t" r="r" b="b"/>
            <a:pathLst>
              <a:path w="5646588" h="4225911">
                <a:moveTo>
                  <a:pt x="0" y="0"/>
                </a:moveTo>
                <a:lnTo>
                  <a:pt x="5646587" y="0"/>
                </a:lnTo>
                <a:lnTo>
                  <a:pt x="5646587" y="4225911"/>
                </a:lnTo>
                <a:lnTo>
                  <a:pt x="0" y="422591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2489341" y="322165"/>
            <a:ext cx="5258648" cy="4225911"/>
          </a:xfrm>
          <a:custGeom>
            <a:avLst/>
            <a:gdLst/>
            <a:ahLst/>
            <a:cxnLst/>
            <a:rect l="l" t="t" r="r" b="b"/>
            <a:pathLst>
              <a:path w="5258648" h="4225911">
                <a:moveTo>
                  <a:pt x="0" y="0"/>
                </a:moveTo>
                <a:lnTo>
                  <a:pt x="5258648" y="0"/>
                </a:lnTo>
                <a:lnTo>
                  <a:pt x="5258648" y="4225911"/>
                </a:lnTo>
                <a:lnTo>
                  <a:pt x="0" y="4225911"/>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477687" y="4548076"/>
            <a:ext cx="6050142" cy="4908191"/>
          </a:xfrm>
          <a:custGeom>
            <a:avLst/>
            <a:gdLst/>
            <a:ahLst/>
            <a:cxnLst/>
            <a:rect l="l" t="t" r="r" b="b"/>
            <a:pathLst>
              <a:path w="6050142" h="4908191">
                <a:moveTo>
                  <a:pt x="0" y="0"/>
                </a:moveTo>
                <a:lnTo>
                  <a:pt x="6050142" y="0"/>
                </a:lnTo>
                <a:lnTo>
                  <a:pt x="6050142" y="4908191"/>
                </a:lnTo>
                <a:lnTo>
                  <a:pt x="0" y="4908191"/>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637781" y="946200"/>
            <a:ext cx="5890049" cy="2930216"/>
          </a:xfrm>
          <a:prstGeom prst="rect">
            <a:avLst/>
          </a:prstGeom>
        </p:spPr>
        <p:txBody>
          <a:bodyPr lIns="0" tIns="0" rIns="0" bIns="0" rtlCol="0" anchor="t">
            <a:spAutoFit/>
          </a:bodyPr>
          <a:lstStyle/>
          <a:p>
            <a:pPr>
              <a:lnSpc>
                <a:spcPts val="3937"/>
              </a:lnSpc>
            </a:pPr>
            <a:r>
              <a:rPr lang="en-US" sz="2812" u="sng">
                <a:solidFill>
                  <a:srgbClr val="FFFFFF"/>
                </a:solidFill>
                <a:latin typeface="Canva Sans Bold"/>
              </a:rPr>
              <a:t>AUC score of 0.7547 indicates moderate performance, signifying the model's reasonable ability to distinguish between positive and negative cases.</a:t>
            </a:r>
          </a:p>
          <a:p>
            <a:pPr algn="l">
              <a:lnSpc>
                <a:spcPts val="3797"/>
              </a:lnSpc>
            </a:pPr>
            <a:endParaRPr lang="en-US" sz="2812" u="sng">
              <a:solidFill>
                <a:srgbClr val="FFFFFF"/>
              </a:solidFill>
              <a:latin typeface="Canva Sans Bold"/>
            </a:endParaRPr>
          </a:p>
        </p:txBody>
      </p:sp>
      <p:sp>
        <p:nvSpPr>
          <p:cNvPr id="7" name="TextBox 7"/>
          <p:cNvSpPr txBox="1"/>
          <p:nvPr/>
        </p:nvSpPr>
        <p:spPr>
          <a:xfrm>
            <a:off x="6921032" y="4705506"/>
            <a:ext cx="10826957" cy="4750761"/>
          </a:xfrm>
          <a:prstGeom prst="rect">
            <a:avLst/>
          </a:prstGeom>
        </p:spPr>
        <p:txBody>
          <a:bodyPr lIns="0" tIns="0" rIns="0" bIns="0" rtlCol="0" anchor="t">
            <a:spAutoFit/>
          </a:bodyPr>
          <a:lstStyle/>
          <a:p>
            <a:pPr>
              <a:lnSpc>
                <a:spcPts val="3797"/>
              </a:lnSpc>
            </a:pPr>
            <a:r>
              <a:rPr lang="en-US" sz="2712">
                <a:solidFill>
                  <a:srgbClr val="FFFFFF"/>
                </a:solidFill>
                <a:latin typeface="Canva Sans Bold"/>
              </a:rPr>
              <a:t>Performance Measure: </a:t>
            </a:r>
            <a:r>
              <a:rPr lang="en-US" sz="2712">
                <a:solidFill>
                  <a:srgbClr val="FFFFFF"/>
                </a:solidFill>
                <a:latin typeface="Canva Sans"/>
              </a:rPr>
              <a:t>High accuracy for Class 0 (precision 0.84, recall 0.95), lower accuracy for Class 1 (precision 0.68, recall 0.36). Overall accuracy is 0.82, and macro/weighted averages suggest moderate performance across both classes</a:t>
            </a:r>
          </a:p>
          <a:p>
            <a:pPr>
              <a:lnSpc>
                <a:spcPts val="3797"/>
              </a:lnSpc>
            </a:pPr>
            <a:endParaRPr lang="en-US" sz="2712">
              <a:solidFill>
                <a:srgbClr val="FFFFFF"/>
              </a:solidFill>
              <a:latin typeface="Canva Sans"/>
            </a:endParaRPr>
          </a:p>
          <a:p>
            <a:pPr algn="l">
              <a:lnSpc>
                <a:spcPts val="3797"/>
              </a:lnSpc>
            </a:pPr>
            <a:r>
              <a:rPr lang="en-US" sz="2712">
                <a:solidFill>
                  <a:srgbClr val="FFFFFF"/>
                </a:solidFill>
                <a:latin typeface="Canva Sans Bold"/>
              </a:rPr>
              <a:t>Interpretation: </a:t>
            </a:r>
            <a:r>
              <a:rPr lang="en-US" sz="2712">
                <a:solidFill>
                  <a:srgbClr val="FFFFFF"/>
                </a:solidFill>
                <a:latin typeface="Canva Sans"/>
              </a:rPr>
              <a:t>Model excels with majority class (0) but struggles with class 1, as shown by lower recall and precision. AUC score supports moderate class discrimination. Overall accuracy may be acceptable, but class performance disparity is crucial to consider in context.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241274" y="4791923"/>
            <a:ext cx="13805452" cy="5090871"/>
          </a:xfrm>
          <a:custGeom>
            <a:avLst/>
            <a:gdLst/>
            <a:ahLst/>
            <a:cxnLst/>
            <a:rect l="l" t="t" r="r" b="b"/>
            <a:pathLst>
              <a:path w="13805452" h="5090871">
                <a:moveTo>
                  <a:pt x="0" y="0"/>
                </a:moveTo>
                <a:lnTo>
                  <a:pt x="13805452" y="0"/>
                </a:lnTo>
                <a:lnTo>
                  <a:pt x="13805452" y="5090871"/>
                </a:lnTo>
                <a:lnTo>
                  <a:pt x="0" y="509087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899876" y="715332"/>
            <a:ext cx="16982336" cy="3869381"/>
          </a:xfrm>
          <a:prstGeom prst="rect">
            <a:avLst/>
          </a:prstGeom>
        </p:spPr>
        <p:txBody>
          <a:bodyPr lIns="0" tIns="0" rIns="0" bIns="0" rtlCol="0" anchor="t">
            <a:spAutoFit/>
          </a:bodyPr>
          <a:lstStyle/>
          <a:p>
            <a:pPr>
              <a:lnSpc>
                <a:spcPts val="4357"/>
              </a:lnSpc>
            </a:pPr>
            <a:r>
              <a:rPr lang="en-US" sz="3112" u="sng">
                <a:solidFill>
                  <a:srgbClr val="FFFFFF"/>
                </a:solidFill>
                <a:latin typeface="Canva Sans Bold"/>
              </a:rPr>
              <a:t>Hyperparameter Tuning - Bayesian Optimization</a:t>
            </a:r>
          </a:p>
          <a:p>
            <a:pPr>
              <a:lnSpc>
                <a:spcPts val="3797"/>
              </a:lnSpc>
            </a:pPr>
            <a:r>
              <a:rPr lang="en-US" sz="2712">
                <a:solidFill>
                  <a:srgbClr val="FFFFFF"/>
                </a:solidFill>
                <a:latin typeface="Canva Sans"/>
              </a:rPr>
              <a:t>Bayesian optimization tunes model architecture with units (8-64) and activation (sigmoid or relu) for highest validation accuracy. Executed for 5 trials, the best accuracy achieved is 0.8247 in 6 minutes 58 seconds, with the 5th trial scoring 0.8163.</a:t>
            </a:r>
          </a:p>
          <a:p>
            <a:pPr>
              <a:lnSpc>
                <a:spcPts val="3797"/>
              </a:lnSpc>
            </a:pPr>
            <a:endParaRPr lang="en-US" sz="2712">
              <a:solidFill>
                <a:srgbClr val="FFFFFF"/>
              </a:solidFill>
              <a:latin typeface="Canva Sans"/>
            </a:endParaRPr>
          </a:p>
          <a:p>
            <a:pPr algn="l">
              <a:lnSpc>
                <a:spcPts val="3797"/>
              </a:lnSpc>
            </a:pPr>
            <a:r>
              <a:rPr lang="en-US" sz="2712">
                <a:solidFill>
                  <a:srgbClr val="FFFFFF"/>
                </a:solidFill>
                <a:latin typeface="Canva Sans"/>
              </a:rPr>
              <a:t>I</a:t>
            </a:r>
            <a:r>
              <a:rPr lang="en-US" sz="2712">
                <a:solidFill>
                  <a:srgbClr val="FFFFFF"/>
                </a:solidFill>
                <a:latin typeface="Canva Sans Bold"/>
              </a:rPr>
              <a:t>nterpretation: Bayesian optimization, in 5 trials, found the best hyperparameter configuration with an accuracy of 0.8247 on the validation set, indicating a successful identification of a promising combination for the model.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4287507" y="4916071"/>
            <a:ext cx="5082804" cy="5107904"/>
          </a:xfrm>
          <a:custGeom>
            <a:avLst/>
            <a:gdLst/>
            <a:ahLst/>
            <a:cxnLst/>
            <a:rect l="l" t="t" r="r" b="b"/>
            <a:pathLst>
              <a:path w="5082804" h="5107904">
                <a:moveTo>
                  <a:pt x="0" y="0"/>
                </a:moveTo>
                <a:lnTo>
                  <a:pt x="5082804" y="0"/>
                </a:lnTo>
                <a:lnTo>
                  <a:pt x="5082804" y="5107904"/>
                </a:lnTo>
                <a:lnTo>
                  <a:pt x="0" y="5107904"/>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742426" y="4916071"/>
            <a:ext cx="5082301" cy="5107904"/>
          </a:xfrm>
          <a:custGeom>
            <a:avLst/>
            <a:gdLst/>
            <a:ahLst/>
            <a:cxnLst/>
            <a:rect l="l" t="t" r="r" b="b"/>
            <a:pathLst>
              <a:path w="5082301" h="5107904">
                <a:moveTo>
                  <a:pt x="0" y="0"/>
                </a:moveTo>
                <a:lnTo>
                  <a:pt x="5082301" y="0"/>
                </a:lnTo>
                <a:lnTo>
                  <a:pt x="5082301" y="5107904"/>
                </a:lnTo>
                <a:lnTo>
                  <a:pt x="0" y="5107904"/>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652832" y="451298"/>
            <a:ext cx="16982336" cy="4274511"/>
          </a:xfrm>
          <a:prstGeom prst="rect">
            <a:avLst/>
          </a:prstGeom>
        </p:spPr>
        <p:txBody>
          <a:bodyPr lIns="0" tIns="0" rIns="0" bIns="0" rtlCol="0" anchor="t">
            <a:spAutoFit/>
          </a:bodyPr>
          <a:lstStyle/>
          <a:p>
            <a:pPr>
              <a:lnSpc>
                <a:spcPts val="3797"/>
              </a:lnSpc>
            </a:pPr>
            <a:r>
              <a:rPr lang="en-US" sz="2712">
                <a:solidFill>
                  <a:srgbClr val="FFFFFF"/>
                </a:solidFill>
                <a:latin typeface="Canva Sans Bold"/>
              </a:rPr>
              <a:t>Model Building with Identified Hyperparameters</a:t>
            </a:r>
          </a:p>
          <a:p>
            <a:pPr marL="585556" lvl="1" indent="-292778">
              <a:lnSpc>
                <a:spcPts val="3797"/>
              </a:lnSpc>
              <a:buFont typeface="Arial"/>
              <a:buChar char="•"/>
            </a:pPr>
            <a:r>
              <a:rPr lang="en-US" sz="2712">
                <a:solidFill>
                  <a:srgbClr val="FFFFFF"/>
                </a:solidFill>
                <a:latin typeface="Canva Sans Bold"/>
              </a:rPr>
              <a:t>Learning and Convergence: Clear patterns observed in both training and validation accuracy and loss over 20 epochs.</a:t>
            </a:r>
          </a:p>
          <a:p>
            <a:pPr marL="585556" lvl="1" indent="-292778">
              <a:lnSpc>
                <a:spcPts val="3797"/>
              </a:lnSpc>
              <a:buFont typeface="Arial"/>
              <a:buChar char="•"/>
            </a:pPr>
            <a:r>
              <a:rPr lang="en-US" sz="2712">
                <a:solidFill>
                  <a:srgbClr val="FFFFFF"/>
                </a:solidFill>
                <a:latin typeface="Canva Sans Bold"/>
              </a:rPr>
              <a:t>Final Accuracies: Training accuracy of 82.10% and validation accuracy of 80.94% indicate reasonable generalization.</a:t>
            </a:r>
          </a:p>
          <a:p>
            <a:pPr marL="585556" lvl="1" indent="-292778">
              <a:lnSpc>
                <a:spcPts val="3797"/>
              </a:lnSpc>
              <a:buFont typeface="Arial"/>
              <a:buChar char="•"/>
            </a:pPr>
            <a:r>
              <a:rPr lang="en-US" sz="2712">
                <a:solidFill>
                  <a:srgbClr val="FFFFFF"/>
                </a:solidFill>
                <a:latin typeface="Canva Sans Bold"/>
              </a:rPr>
              <a:t>Minimal Overfitting: Slight gap between training and validation accuracy suggests minimal overfitting.</a:t>
            </a:r>
          </a:p>
          <a:p>
            <a:pPr marL="585556" lvl="1" indent="-292778" algn="l">
              <a:lnSpc>
                <a:spcPts val="3797"/>
              </a:lnSpc>
              <a:buFont typeface="Arial"/>
              <a:buChar char="•"/>
            </a:pPr>
            <a:r>
              <a:rPr lang="en-US" sz="2712">
                <a:solidFill>
                  <a:srgbClr val="FFFFFF"/>
                </a:solidFill>
                <a:latin typeface="Canva Sans Bold"/>
              </a:rPr>
              <a:t>Dropout Effectiveness: Inclusion of a 5% dropout layer appears effective in mitigating overfitting, evident in the close alignment of training and validation accuracy curves.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5599632" y="279817"/>
            <a:ext cx="5619630" cy="4223748"/>
          </a:xfrm>
          <a:custGeom>
            <a:avLst/>
            <a:gdLst/>
            <a:ahLst/>
            <a:cxnLst/>
            <a:rect l="l" t="t" r="r" b="b"/>
            <a:pathLst>
              <a:path w="5619630" h="4223748">
                <a:moveTo>
                  <a:pt x="0" y="0"/>
                </a:moveTo>
                <a:lnTo>
                  <a:pt x="5619630" y="0"/>
                </a:lnTo>
                <a:lnTo>
                  <a:pt x="5619630" y="4223747"/>
                </a:lnTo>
                <a:lnTo>
                  <a:pt x="0" y="4223747"/>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1594481" y="279817"/>
            <a:ext cx="5232962" cy="4223748"/>
          </a:xfrm>
          <a:custGeom>
            <a:avLst/>
            <a:gdLst/>
            <a:ahLst/>
            <a:cxnLst/>
            <a:rect l="l" t="t" r="r" b="b"/>
            <a:pathLst>
              <a:path w="5232962" h="4223748">
                <a:moveTo>
                  <a:pt x="0" y="0"/>
                </a:moveTo>
                <a:lnTo>
                  <a:pt x="5232962" y="0"/>
                </a:lnTo>
                <a:lnTo>
                  <a:pt x="5232962" y="4223747"/>
                </a:lnTo>
                <a:lnTo>
                  <a:pt x="0" y="422374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644803" y="4788300"/>
            <a:ext cx="6160616" cy="4997813"/>
          </a:xfrm>
          <a:custGeom>
            <a:avLst/>
            <a:gdLst/>
            <a:ahLst/>
            <a:cxnLst/>
            <a:rect l="l" t="t" r="r" b="b"/>
            <a:pathLst>
              <a:path w="6160616" h="4997813">
                <a:moveTo>
                  <a:pt x="0" y="0"/>
                </a:moveTo>
                <a:lnTo>
                  <a:pt x="6160616" y="0"/>
                </a:lnTo>
                <a:lnTo>
                  <a:pt x="6160616" y="4997814"/>
                </a:lnTo>
                <a:lnTo>
                  <a:pt x="0" y="4997814"/>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972641" y="527983"/>
            <a:ext cx="4251772" cy="3670265"/>
          </a:xfrm>
          <a:prstGeom prst="rect">
            <a:avLst/>
          </a:prstGeom>
        </p:spPr>
        <p:txBody>
          <a:bodyPr lIns="0" tIns="0" rIns="0" bIns="0" rtlCol="0" anchor="t">
            <a:spAutoFit/>
          </a:bodyPr>
          <a:lstStyle/>
          <a:p>
            <a:pPr algn="l">
              <a:lnSpc>
                <a:spcPts val="3742"/>
              </a:lnSpc>
            </a:pPr>
            <a:r>
              <a:rPr lang="en-US" sz="2673">
                <a:solidFill>
                  <a:srgbClr val="FFFFFF"/>
                </a:solidFill>
                <a:latin typeface="Canva Sans"/>
              </a:rPr>
              <a:t>A</a:t>
            </a:r>
            <a:r>
              <a:rPr lang="en-US" sz="2673">
                <a:solidFill>
                  <a:srgbClr val="FFFFFF"/>
                </a:solidFill>
                <a:latin typeface="Canva Sans Bold"/>
              </a:rPr>
              <a:t>UC score improved slightly from 0.7547 to 0.7595, indicating a marginal increase in the model's discrimination ability between positive and negative cases.</a:t>
            </a:r>
          </a:p>
          <a:p>
            <a:pPr algn="l">
              <a:lnSpc>
                <a:spcPts val="3261"/>
              </a:lnSpc>
            </a:pPr>
            <a:endParaRPr lang="en-US" sz="2673">
              <a:solidFill>
                <a:srgbClr val="FFFFFF"/>
              </a:solidFill>
              <a:latin typeface="Canva Sans Bold"/>
            </a:endParaRPr>
          </a:p>
        </p:txBody>
      </p:sp>
      <p:sp>
        <p:nvSpPr>
          <p:cNvPr id="7" name="TextBox 7"/>
          <p:cNvSpPr txBox="1"/>
          <p:nvPr/>
        </p:nvSpPr>
        <p:spPr>
          <a:xfrm>
            <a:off x="7259710" y="4731150"/>
            <a:ext cx="10536140" cy="5070440"/>
          </a:xfrm>
          <a:prstGeom prst="rect">
            <a:avLst/>
          </a:prstGeom>
        </p:spPr>
        <p:txBody>
          <a:bodyPr lIns="0" tIns="0" rIns="0" bIns="0" rtlCol="0" anchor="t">
            <a:spAutoFit/>
          </a:bodyPr>
          <a:lstStyle/>
          <a:p>
            <a:pPr marL="577138" lvl="1" indent="-288569">
              <a:lnSpc>
                <a:spcPts val="3742"/>
              </a:lnSpc>
              <a:buFont typeface="Arial"/>
              <a:buChar char="•"/>
            </a:pPr>
            <a:r>
              <a:rPr lang="en-US" sz="2673">
                <a:solidFill>
                  <a:srgbClr val="FFFFFF"/>
                </a:solidFill>
                <a:latin typeface="Canva Sans Bold"/>
              </a:rPr>
              <a:t>Class 0 </a:t>
            </a:r>
            <a:r>
              <a:rPr lang="en-US" sz="2673" u="none">
                <a:solidFill>
                  <a:srgbClr val="FFFFFF"/>
                </a:solidFill>
                <a:latin typeface="Canva Sans Bold"/>
              </a:rPr>
              <a:t>per</a:t>
            </a:r>
            <a:r>
              <a:rPr lang="en-US" sz="2673">
                <a:solidFill>
                  <a:srgbClr val="FFFFFF"/>
                </a:solidFill>
                <a:latin typeface="Canva Sans Bold"/>
              </a:rPr>
              <a:t>fo</a:t>
            </a:r>
            <a:r>
              <a:rPr lang="en-US" sz="2673" u="none">
                <a:solidFill>
                  <a:srgbClr val="FFFFFF"/>
                </a:solidFill>
                <a:latin typeface="Canva Sans Bold"/>
              </a:rPr>
              <a:t>rmanc</a:t>
            </a:r>
            <a:r>
              <a:rPr lang="en-US" sz="2673">
                <a:solidFill>
                  <a:srgbClr val="FFFFFF"/>
                </a:solidFill>
                <a:latin typeface="Canva Sans Bold"/>
              </a:rPr>
              <a:t>e remains high, while Class 1 recall is still lower at 33%.</a:t>
            </a:r>
          </a:p>
          <a:p>
            <a:pPr marL="577138" lvl="1" indent="-288569">
              <a:lnSpc>
                <a:spcPts val="3742"/>
              </a:lnSpc>
              <a:buFont typeface="Arial"/>
              <a:buChar char="•"/>
            </a:pPr>
            <a:r>
              <a:rPr lang="en-US" sz="2673">
                <a:solidFill>
                  <a:srgbClr val="FFFFFF"/>
                </a:solidFill>
                <a:latin typeface="Canva Sans Bold"/>
              </a:rPr>
              <a:t>Overall accuracy stays around 82%, similar to the previous analysis.</a:t>
            </a:r>
          </a:p>
          <a:p>
            <a:pPr marL="577138" lvl="1" indent="-288569">
              <a:lnSpc>
                <a:spcPts val="3742"/>
              </a:lnSpc>
              <a:buFont typeface="Arial"/>
              <a:buChar char="•"/>
            </a:pPr>
            <a:r>
              <a:rPr lang="en-US" sz="2673">
                <a:solidFill>
                  <a:srgbClr val="FFFFFF"/>
                </a:solidFill>
                <a:latin typeface="Canva Sans Bold"/>
              </a:rPr>
              <a:t>Precision and F1-score for Class 1 slightly lower, and the recall gap between classes widened.</a:t>
            </a:r>
          </a:p>
          <a:p>
            <a:pPr algn="l">
              <a:lnSpc>
                <a:spcPts val="3742"/>
              </a:lnSpc>
            </a:pPr>
            <a:r>
              <a:rPr lang="en-US" sz="2673" u="sng">
                <a:solidFill>
                  <a:srgbClr val="FFFFFF"/>
                </a:solidFill>
                <a:latin typeface="Canva Sans Bold"/>
              </a:rPr>
              <a:t>Interpretation: </a:t>
            </a:r>
            <a:r>
              <a:rPr lang="en-US" sz="2673">
                <a:solidFill>
                  <a:srgbClr val="FFFFFF"/>
                </a:solidFill>
                <a:latin typeface="Canva Sans Bold"/>
              </a:rPr>
              <a:t>Bayesian optimization led to a minor AUC improvement, but Class 1 performance regressed, indicating suboptimal hyperparameters for addressing class imbalance or specific characteristics of Class 1 samples.</a:t>
            </a:r>
          </a:p>
          <a:p>
            <a:pPr algn="l">
              <a:lnSpc>
                <a:spcPts val="3261"/>
              </a:lnSpc>
            </a:pPr>
            <a:endParaRPr lang="en-US" sz="2673">
              <a:solidFill>
                <a:srgbClr val="FFFFFF"/>
              </a:solidFill>
              <a:latin typeface="Canva Sans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652832" y="327716"/>
            <a:ext cx="10470823" cy="9660581"/>
          </a:xfrm>
          <a:prstGeom prst="rect">
            <a:avLst/>
          </a:prstGeom>
        </p:spPr>
        <p:txBody>
          <a:bodyPr lIns="0" tIns="0" rIns="0" bIns="0" rtlCol="0" anchor="t">
            <a:spAutoFit/>
          </a:bodyPr>
          <a:lstStyle/>
          <a:p>
            <a:pPr>
              <a:lnSpc>
                <a:spcPts val="4357"/>
              </a:lnSpc>
            </a:pPr>
            <a:r>
              <a:rPr lang="en-US" sz="3112" u="sng">
                <a:solidFill>
                  <a:srgbClr val="FFFFFF"/>
                </a:solidFill>
                <a:latin typeface="Canva Sans Bold"/>
              </a:rPr>
              <a:t>Hyperparameter Tuning - Hyperband Optimisation</a:t>
            </a:r>
          </a:p>
          <a:p>
            <a:pPr>
              <a:lnSpc>
                <a:spcPts val="4357"/>
              </a:lnSpc>
            </a:pPr>
            <a:endParaRPr lang="en-US" sz="3112" u="sng">
              <a:solidFill>
                <a:srgbClr val="FFFFFF"/>
              </a:solidFill>
              <a:latin typeface="Canva Sans Bold"/>
            </a:endParaRPr>
          </a:p>
          <a:p>
            <a:pPr>
              <a:lnSpc>
                <a:spcPts val="3797"/>
              </a:lnSpc>
            </a:pPr>
            <a:r>
              <a:rPr lang="en-US" sz="2712">
                <a:solidFill>
                  <a:srgbClr val="FFFFFF"/>
                </a:solidFill>
                <a:latin typeface="Canva Sans"/>
              </a:rPr>
              <a:t>Hyperband tuner maximizes accuracy with parameters like max_epochs (300), hyperband_iterations, and a reduction factor (10x per round). Early stopping prevents overfitting, with the 16th trial achieving 0.7857 accuracy, and the current best is 0.8125. Top hyperparameters are 56 neurons in the first layer with relu activation.</a:t>
            </a:r>
          </a:p>
          <a:p>
            <a:pPr>
              <a:lnSpc>
                <a:spcPts val="3797"/>
              </a:lnSpc>
            </a:pPr>
            <a:endParaRPr lang="en-US" sz="2712">
              <a:solidFill>
                <a:srgbClr val="FFFFFF"/>
              </a:solidFill>
              <a:latin typeface="Canva Sans"/>
            </a:endParaRPr>
          </a:p>
          <a:p>
            <a:pPr marL="585556" lvl="1" indent="-292778">
              <a:lnSpc>
                <a:spcPts val="3797"/>
              </a:lnSpc>
              <a:buFont typeface="Arial"/>
              <a:buChar char="•"/>
            </a:pPr>
            <a:r>
              <a:rPr lang="en-US" sz="2712">
                <a:solidFill>
                  <a:srgbClr val="FFFFFF"/>
                </a:solidFill>
                <a:latin typeface="Canva Sans"/>
              </a:rPr>
              <a:t>Learning and Convergence: Clear patterns observed in both training and validation accuracy and loss over 20 epochs.</a:t>
            </a:r>
          </a:p>
          <a:p>
            <a:pPr marL="585556" lvl="1" indent="-292778">
              <a:lnSpc>
                <a:spcPts val="3797"/>
              </a:lnSpc>
              <a:buFont typeface="Arial"/>
              <a:buChar char="•"/>
            </a:pPr>
            <a:r>
              <a:rPr lang="en-US" sz="2712">
                <a:solidFill>
                  <a:srgbClr val="FFFFFF"/>
                </a:solidFill>
                <a:latin typeface="Canva Sans"/>
              </a:rPr>
              <a:t>Final Accuracies: Training accuracy 82.22%, validation accuracy 80.11%, indicating moderate generalization.</a:t>
            </a:r>
          </a:p>
          <a:p>
            <a:pPr marL="585556" lvl="1" indent="-292778">
              <a:lnSpc>
                <a:spcPts val="3797"/>
              </a:lnSpc>
              <a:buFont typeface="Arial"/>
              <a:buChar char="•"/>
            </a:pPr>
            <a:r>
              <a:rPr lang="en-US" sz="2712">
                <a:solidFill>
                  <a:srgbClr val="FFFFFF"/>
                </a:solidFill>
                <a:latin typeface="Canva Sans"/>
              </a:rPr>
              <a:t>Overfitting: Slightly larger gap between training and validation accuracy suggests potential overfitting.</a:t>
            </a:r>
          </a:p>
          <a:p>
            <a:pPr marL="585556" lvl="1" indent="-292778">
              <a:lnSpc>
                <a:spcPts val="3797"/>
              </a:lnSpc>
              <a:buFont typeface="Arial"/>
              <a:buChar char="•"/>
            </a:pPr>
            <a:r>
              <a:rPr lang="en-US" sz="2712">
                <a:solidFill>
                  <a:srgbClr val="FFFFFF"/>
                </a:solidFill>
                <a:latin typeface="Canva Sans"/>
              </a:rPr>
              <a:t>Dropout Effectiveness: 5% dropout mitigated overfitting, but exploring higher dropout rates or additional regularization techniques is worth considering.</a:t>
            </a:r>
          </a:p>
          <a:p>
            <a:pPr algn="l">
              <a:lnSpc>
                <a:spcPts val="3797"/>
              </a:lnSpc>
            </a:pPr>
            <a:endParaRPr lang="en-US" sz="2712">
              <a:solidFill>
                <a:srgbClr val="FFFFFF"/>
              </a:solidFill>
              <a:latin typeface="Canva Sans"/>
            </a:endParaRPr>
          </a:p>
        </p:txBody>
      </p:sp>
      <p:sp>
        <p:nvSpPr>
          <p:cNvPr id="4" name="Freeform 4"/>
          <p:cNvSpPr/>
          <p:nvPr/>
        </p:nvSpPr>
        <p:spPr>
          <a:xfrm>
            <a:off x="11380159" y="376629"/>
            <a:ext cx="5879141" cy="4766871"/>
          </a:xfrm>
          <a:custGeom>
            <a:avLst/>
            <a:gdLst/>
            <a:ahLst/>
            <a:cxnLst/>
            <a:rect l="l" t="t" r="r" b="b"/>
            <a:pathLst>
              <a:path w="5879141" h="4766871">
                <a:moveTo>
                  <a:pt x="0" y="0"/>
                </a:moveTo>
                <a:lnTo>
                  <a:pt x="5879141" y="0"/>
                </a:lnTo>
                <a:lnTo>
                  <a:pt x="5879141" y="4766871"/>
                </a:lnTo>
                <a:lnTo>
                  <a:pt x="0" y="4766871"/>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5" name="Freeform 5"/>
          <p:cNvSpPr/>
          <p:nvPr/>
        </p:nvSpPr>
        <p:spPr>
          <a:xfrm>
            <a:off x="11380159" y="5186581"/>
            <a:ext cx="5879141" cy="4651628"/>
          </a:xfrm>
          <a:custGeom>
            <a:avLst/>
            <a:gdLst/>
            <a:ahLst/>
            <a:cxnLst/>
            <a:rect l="l" t="t" r="r" b="b"/>
            <a:pathLst>
              <a:path w="5879141" h="4651628">
                <a:moveTo>
                  <a:pt x="0" y="0"/>
                </a:moveTo>
                <a:lnTo>
                  <a:pt x="5879141" y="0"/>
                </a:lnTo>
                <a:lnTo>
                  <a:pt x="5879141" y="4651628"/>
                </a:lnTo>
                <a:lnTo>
                  <a:pt x="0" y="4651628"/>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752724" y="4808846"/>
            <a:ext cx="5978064" cy="4848568"/>
          </a:xfrm>
          <a:custGeom>
            <a:avLst/>
            <a:gdLst/>
            <a:ahLst/>
            <a:cxnLst/>
            <a:rect l="l" t="t" r="r" b="b"/>
            <a:pathLst>
              <a:path w="5978064" h="4848568">
                <a:moveTo>
                  <a:pt x="0" y="0"/>
                </a:moveTo>
                <a:lnTo>
                  <a:pt x="5978064" y="0"/>
                </a:lnTo>
                <a:lnTo>
                  <a:pt x="5978064" y="4848569"/>
                </a:lnTo>
                <a:lnTo>
                  <a:pt x="0" y="4848569"/>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7005647" y="430839"/>
            <a:ext cx="5587824" cy="4187627"/>
          </a:xfrm>
          <a:custGeom>
            <a:avLst/>
            <a:gdLst/>
            <a:ahLst/>
            <a:cxnLst/>
            <a:rect l="l" t="t" r="r" b="b"/>
            <a:pathLst>
              <a:path w="5587824" h="4187627">
                <a:moveTo>
                  <a:pt x="0" y="0"/>
                </a:moveTo>
                <a:lnTo>
                  <a:pt x="5587824" y="0"/>
                </a:lnTo>
                <a:lnTo>
                  <a:pt x="5587824" y="4187627"/>
                </a:lnTo>
                <a:lnTo>
                  <a:pt x="0" y="4187627"/>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12593471" y="430839"/>
            <a:ext cx="5120120" cy="4114800"/>
          </a:xfrm>
          <a:custGeom>
            <a:avLst/>
            <a:gdLst/>
            <a:ahLst/>
            <a:cxnLst/>
            <a:rect l="l" t="t" r="r" b="b"/>
            <a:pathLst>
              <a:path w="5120120" h="4114800">
                <a:moveTo>
                  <a:pt x="0" y="0"/>
                </a:moveTo>
                <a:lnTo>
                  <a:pt x="5120121" y="0"/>
                </a:lnTo>
                <a:lnTo>
                  <a:pt x="5120121" y="4114800"/>
                </a:lnTo>
                <a:lnTo>
                  <a:pt x="0" y="4114800"/>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452486" y="373689"/>
            <a:ext cx="6278302" cy="4105601"/>
          </a:xfrm>
          <a:prstGeom prst="rect">
            <a:avLst/>
          </a:prstGeom>
        </p:spPr>
        <p:txBody>
          <a:bodyPr lIns="0" tIns="0" rIns="0" bIns="0" rtlCol="0" anchor="t">
            <a:spAutoFit/>
          </a:bodyPr>
          <a:lstStyle/>
          <a:p>
            <a:pPr marL="563967" lvl="1" indent="-281983">
              <a:lnSpc>
                <a:spcPts val="3657"/>
              </a:lnSpc>
              <a:buFont typeface="Arial"/>
              <a:buChar char="•"/>
            </a:pPr>
            <a:r>
              <a:rPr lang="en-US" sz="2612">
                <a:solidFill>
                  <a:srgbClr val="FFFFFF"/>
                </a:solidFill>
                <a:latin typeface="Canva Sans Bold"/>
              </a:rPr>
              <a:t>Overall Accuracy: 81%, consistent with previous analyses.</a:t>
            </a:r>
          </a:p>
          <a:p>
            <a:pPr marL="563967" lvl="1" indent="-281983">
              <a:lnSpc>
                <a:spcPts val="3657"/>
              </a:lnSpc>
              <a:buFont typeface="Arial"/>
              <a:buChar char="•"/>
            </a:pPr>
            <a:r>
              <a:rPr lang="en-US" sz="2612">
                <a:solidFill>
                  <a:srgbClr val="FFFFFF"/>
                </a:solidFill>
                <a:latin typeface="Canva Sans Bold"/>
              </a:rPr>
              <a:t>Class 0: High precision (0.82) and recall (0.97).</a:t>
            </a:r>
          </a:p>
          <a:p>
            <a:pPr marL="563967" lvl="1" indent="-281983">
              <a:lnSpc>
                <a:spcPts val="3657"/>
              </a:lnSpc>
              <a:buFont typeface="Arial"/>
              <a:buChar char="•"/>
            </a:pPr>
            <a:r>
              <a:rPr lang="en-US" sz="2612">
                <a:solidFill>
                  <a:srgbClr val="FFFFFF"/>
                </a:solidFill>
                <a:latin typeface="Canva Sans Bold"/>
              </a:rPr>
              <a:t>Class 1: Lower precision (0.71) and recall (0.28).</a:t>
            </a:r>
          </a:p>
          <a:p>
            <a:pPr marL="563967" lvl="1" indent="-281983" algn="l">
              <a:lnSpc>
                <a:spcPts val="3657"/>
              </a:lnSpc>
              <a:buFont typeface="Arial"/>
              <a:buChar char="•"/>
            </a:pPr>
            <a:r>
              <a:rPr lang="en-US" sz="2612">
                <a:solidFill>
                  <a:srgbClr val="FFFFFF"/>
                </a:solidFill>
                <a:latin typeface="Canva Sans Bold"/>
              </a:rPr>
              <a:t>AUC Score: Slightly decreased to 0.7572, suggesting a marginal drop in class discrimination ability</a:t>
            </a:r>
          </a:p>
        </p:txBody>
      </p:sp>
      <p:sp>
        <p:nvSpPr>
          <p:cNvPr id="7" name="TextBox 7"/>
          <p:cNvSpPr txBox="1"/>
          <p:nvPr/>
        </p:nvSpPr>
        <p:spPr>
          <a:xfrm>
            <a:off x="7097882" y="4751696"/>
            <a:ext cx="10615710" cy="5020001"/>
          </a:xfrm>
          <a:prstGeom prst="rect">
            <a:avLst/>
          </a:prstGeom>
        </p:spPr>
        <p:txBody>
          <a:bodyPr lIns="0" tIns="0" rIns="0" bIns="0" rtlCol="0" anchor="t">
            <a:spAutoFit/>
          </a:bodyPr>
          <a:lstStyle/>
          <a:p>
            <a:pPr>
              <a:lnSpc>
                <a:spcPts val="3657"/>
              </a:lnSpc>
            </a:pPr>
            <a:r>
              <a:rPr lang="en-US" sz="2612">
                <a:solidFill>
                  <a:srgbClr val="FFFFFF"/>
                </a:solidFill>
                <a:latin typeface="Canva Sans"/>
              </a:rPr>
              <a:t>Confusion matrix confirms class imbalance and difficulty in identifying true positives; kernel density plots reveal overlap in predicted probability distributions, emphasizing the challenge of distinguishing both classes.</a:t>
            </a:r>
          </a:p>
          <a:p>
            <a:pPr>
              <a:lnSpc>
                <a:spcPts val="3657"/>
              </a:lnSpc>
            </a:pPr>
            <a:r>
              <a:rPr lang="en-US" sz="2612">
                <a:solidFill>
                  <a:srgbClr val="FFFFFF"/>
                </a:solidFill>
                <a:latin typeface="Canva Sans Bold"/>
              </a:rPr>
              <a:t>I</a:t>
            </a:r>
            <a:r>
              <a:rPr lang="en-US" sz="2612" u="sng">
                <a:solidFill>
                  <a:srgbClr val="FFFFFF"/>
                </a:solidFill>
                <a:latin typeface="Canva Sans Bold"/>
              </a:rPr>
              <a:t>nterpretation:</a:t>
            </a:r>
          </a:p>
          <a:p>
            <a:pPr algn="l">
              <a:lnSpc>
                <a:spcPts val="3657"/>
              </a:lnSpc>
            </a:pPr>
            <a:r>
              <a:rPr lang="en-US" sz="2612">
                <a:solidFill>
                  <a:srgbClr val="FFFFFF"/>
                </a:solidFill>
                <a:latin typeface="Canva Sans Bold"/>
              </a:rPr>
              <a:t>Hyperband identified a configuration with similar overall accuracy, but failed to improve performance on the minority class (1), evident in low recall. The overlap in predicted probability distributions and the slight decrease in AUC and F1-scores suggest suboptimal hyperparameters for addressing class imbalance or specific characteristics of class 1 samples.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855273" y="1636845"/>
            <a:ext cx="16404027" cy="7848601"/>
          </a:xfrm>
          <a:prstGeom prst="rect">
            <a:avLst/>
          </a:prstGeom>
        </p:spPr>
        <p:txBody>
          <a:bodyPr lIns="0" tIns="0" rIns="0" bIns="0" rtlCol="0" anchor="t">
            <a:spAutoFit/>
          </a:bodyPr>
          <a:lstStyle/>
          <a:p>
            <a:pPr>
              <a:lnSpc>
                <a:spcPts val="4339"/>
              </a:lnSpc>
            </a:pPr>
            <a:r>
              <a:rPr lang="en-US" sz="3099">
                <a:solidFill>
                  <a:srgbClr val="FFFFFF"/>
                </a:solidFill>
                <a:latin typeface="Canva Sans Bold"/>
              </a:rPr>
              <a:t>Predictive Modeling for Credit Card Defaults:</a:t>
            </a:r>
          </a:p>
          <a:p>
            <a:pPr marL="626106" lvl="1" indent="-313053">
              <a:lnSpc>
                <a:spcPts val="4059"/>
              </a:lnSpc>
              <a:buFont typeface="Arial"/>
              <a:buChar char="•"/>
            </a:pPr>
            <a:r>
              <a:rPr lang="en-US" sz="2899">
                <a:solidFill>
                  <a:srgbClr val="FFFFFF"/>
                </a:solidFill>
                <a:latin typeface="Canva Sans"/>
              </a:rPr>
              <a:t>Problem: Predicting client defaults to improve risk management and customer satisfaction.</a:t>
            </a:r>
          </a:p>
          <a:p>
            <a:pPr marL="626106" lvl="1" indent="-313053">
              <a:lnSpc>
                <a:spcPts val="4059"/>
              </a:lnSpc>
              <a:buFont typeface="Arial"/>
              <a:buChar char="•"/>
            </a:pPr>
            <a:r>
              <a:rPr lang="en-US" sz="2899">
                <a:solidFill>
                  <a:srgbClr val="FFFFFF"/>
                </a:solidFill>
                <a:latin typeface="Canva Sans"/>
              </a:rPr>
              <a:t>Models: Promising results with Logistic Regression, Decision Trees, and  DNNs.</a:t>
            </a:r>
          </a:p>
          <a:p>
            <a:pPr marL="626106" lvl="1" indent="-313053">
              <a:lnSpc>
                <a:spcPts val="4059"/>
              </a:lnSpc>
              <a:buFont typeface="Arial"/>
              <a:buChar char="•"/>
            </a:pPr>
            <a:r>
              <a:rPr lang="en-US" sz="2899">
                <a:solidFill>
                  <a:srgbClr val="FFFFFF"/>
                </a:solidFill>
                <a:latin typeface="Canva Sans"/>
              </a:rPr>
              <a:t>Key Metrics: Prioritize recall (avoiding missed defaults) along with accuracy.</a:t>
            </a:r>
          </a:p>
          <a:p>
            <a:pPr>
              <a:lnSpc>
                <a:spcPts val="4339"/>
              </a:lnSpc>
            </a:pPr>
            <a:endParaRPr lang="en-US" sz="2899">
              <a:solidFill>
                <a:srgbClr val="FFFFFF"/>
              </a:solidFill>
              <a:latin typeface="Canva Sans"/>
            </a:endParaRPr>
          </a:p>
          <a:p>
            <a:pPr>
              <a:lnSpc>
                <a:spcPts val="4339"/>
              </a:lnSpc>
            </a:pPr>
            <a:r>
              <a:rPr lang="en-US" sz="3099">
                <a:solidFill>
                  <a:srgbClr val="FFFFFF"/>
                </a:solidFill>
                <a:latin typeface="Canva Sans Bold"/>
              </a:rPr>
              <a:t>Key Variables:</a:t>
            </a:r>
          </a:p>
          <a:p>
            <a:pPr marL="647695" lvl="1" indent="-323848">
              <a:lnSpc>
                <a:spcPts val="4199"/>
              </a:lnSpc>
              <a:buFont typeface="Arial"/>
              <a:buChar char="•"/>
            </a:pPr>
            <a:r>
              <a:rPr lang="en-US" sz="2999">
                <a:solidFill>
                  <a:srgbClr val="FFFFFF"/>
                </a:solidFill>
                <a:latin typeface="Canva Sans"/>
              </a:rPr>
              <a:t>Primary: Income, credit history, debt, utilization rate, and financial indicators.</a:t>
            </a:r>
          </a:p>
          <a:p>
            <a:pPr marL="647695" lvl="1" indent="-323848">
              <a:lnSpc>
                <a:spcPts val="4199"/>
              </a:lnSpc>
              <a:buFont typeface="Arial"/>
              <a:buChar char="•"/>
            </a:pPr>
            <a:r>
              <a:rPr lang="en-US" sz="2999">
                <a:solidFill>
                  <a:srgbClr val="FFFFFF"/>
                </a:solidFill>
                <a:latin typeface="Canva Sans"/>
              </a:rPr>
              <a:t>Boosting Power: Credit scores, work history, and demographic data.</a:t>
            </a:r>
          </a:p>
          <a:p>
            <a:pPr>
              <a:lnSpc>
                <a:spcPts val="4339"/>
              </a:lnSpc>
            </a:pPr>
            <a:endParaRPr lang="en-US" sz="2999">
              <a:solidFill>
                <a:srgbClr val="FFFFFF"/>
              </a:solidFill>
              <a:latin typeface="Canva Sans"/>
            </a:endParaRPr>
          </a:p>
          <a:p>
            <a:pPr>
              <a:lnSpc>
                <a:spcPts val="4339"/>
              </a:lnSpc>
            </a:pPr>
            <a:r>
              <a:rPr lang="en-US" sz="3099">
                <a:solidFill>
                  <a:srgbClr val="FFFFFF"/>
                </a:solidFill>
                <a:latin typeface="Canva Sans Bold"/>
              </a:rPr>
              <a:t>Model Selection:</a:t>
            </a:r>
          </a:p>
          <a:p>
            <a:pPr marL="626106" lvl="1" indent="-313053">
              <a:lnSpc>
                <a:spcPts val="4059"/>
              </a:lnSpc>
              <a:buFont typeface="Arial"/>
              <a:buChar char="•"/>
            </a:pPr>
            <a:r>
              <a:rPr lang="en-US" sz="2899">
                <a:solidFill>
                  <a:srgbClr val="FFFFFF"/>
                </a:solidFill>
                <a:latin typeface="Canva Sans"/>
              </a:rPr>
              <a:t>Choice: Depends on goals, resources, and interpretability.</a:t>
            </a:r>
          </a:p>
          <a:p>
            <a:pPr marL="626106" lvl="1" indent="-313053">
              <a:lnSpc>
                <a:spcPts val="4059"/>
              </a:lnSpc>
              <a:buFont typeface="Arial"/>
              <a:buChar char="•"/>
            </a:pPr>
            <a:r>
              <a:rPr lang="en-US" sz="2899">
                <a:solidFill>
                  <a:srgbClr val="FFFFFF"/>
                </a:solidFill>
                <a:latin typeface="Canva Sans"/>
              </a:rPr>
              <a:t>Strong Candidates: Logistic Regression (AUC, threshold adjustment) and Decision Trees (good performance, interpretability).</a:t>
            </a:r>
          </a:p>
          <a:p>
            <a:pPr marL="626106" lvl="1" indent="-313053">
              <a:lnSpc>
                <a:spcPts val="4059"/>
              </a:lnSpc>
              <a:buFont typeface="Arial"/>
              <a:buChar char="•"/>
            </a:pPr>
            <a:r>
              <a:rPr lang="en-US" sz="2899">
                <a:solidFill>
                  <a:srgbClr val="FFFFFF"/>
                </a:solidFill>
                <a:latin typeface="Canva Sans"/>
              </a:rPr>
              <a:t>Exploration: Deep Neural Networks for potential improvements.</a:t>
            </a:r>
          </a:p>
        </p:txBody>
      </p:sp>
      <p:sp>
        <p:nvSpPr>
          <p:cNvPr id="4" name="TextBox 4"/>
          <p:cNvSpPr txBox="1"/>
          <p:nvPr/>
        </p:nvSpPr>
        <p:spPr>
          <a:xfrm>
            <a:off x="4541245" y="157565"/>
            <a:ext cx="9205510" cy="1217677"/>
          </a:xfrm>
          <a:prstGeom prst="rect">
            <a:avLst/>
          </a:prstGeom>
        </p:spPr>
        <p:txBody>
          <a:bodyPr lIns="0" tIns="0" rIns="0" bIns="0" rtlCol="0" anchor="t">
            <a:spAutoFit/>
          </a:bodyPr>
          <a:lstStyle/>
          <a:p>
            <a:pPr algn="ctr">
              <a:lnSpc>
                <a:spcPts val="9701"/>
              </a:lnSpc>
            </a:pPr>
            <a:r>
              <a:rPr lang="en-US" sz="7699" u="sng">
                <a:solidFill>
                  <a:srgbClr val="FFFFFF"/>
                </a:solidFill>
                <a:latin typeface="Canva Sans Bold"/>
              </a:rPr>
              <a:t>Conclusion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772025" y="729616"/>
            <a:ext cx="16743949" cy="8528684"/>
          </a:xfrm>
          <a:prstGeom prst="rect">
            <a:avLst/>
          </a:prstGeom>
        </p:spPr>
        <p:txBody>
          <a:bodyPr lIns="0" tIns="0" rIns="0" bIns="0" rtlCol="0" anchor="t">
            <a:spAutoFit/>
          </a:bodyPr>
          <a:lstStyle/>
          <a:p>
            <a:pPr>
              <a:lnSpc>
                <a:spcPts val="5040"/>
              </a:lnSpc>
            </a:pPr>
            <a:r>
              <a:rPr lang="en-US" sz="3600">
                <a:solidFill>
                  <a:srgbClr val="FFFFFF"/>
                </a:solidFill>
                <a:latin typeface="Canva Sans Bold"/>
              </a:rPr>
              <a:t>Neural Network Optimization:</a:t>
            </a:r>
          </a:p>
          <a:p>
            <a:pPr marL="734069" lvl="1" indent="-367035">
              <a:lnSpc>
                <a:spcPts val="4760"/>
              </a:lnSpc>
              <a:buFont typeface="Arial"/>
              <a:buChar char="•"/>
            </a:pPr>
            <a:r>
              <a:rPr lang="en-US" sz="3400">
                <a:solidFill>
                  <a:srgbClr val="FFFFFF"/>
                </a:solidFill>
                <a:latin typeface="Canva Sans"/>
              </a:rPr>
              <a:t>Challenges: DNN sensitivity to hyperparameters, imbalanced data.</a:t>
            </a:r>
          </a:p>
          <a:p>
            <a:pPr marL="734069" lvl="1" indent="-367035">
              <a:lnSpc>
                <a:spcPts val="4760"/>
              </a:lnSpc>
              <a:buFont typeface="Arial"/>
              <a:buChar char="•"/>
            </a:pPr>
            <a:r>
              <a:rPr lang="en-US" sz="3400">
                <a:solidFill>
                  <a:srgbClr val="FFFFFF"/>
                </a:solidFill>
                <a:latin typeface="Canva Sans"/>
              </a:rPr>
              <a:t>Tuning Methods: Grid Search, Random Search, Bayesian Optimization, and Hyperband Optimization.</a:t>
            </a:r>
          </a:p>
          <a:p>
            <a:pPr marL="734069" lvl="1" indent="-367035">
              <a:lnSpc>
                <a:spcPts val="4760"/>
              </a:lnSpc>
              <a:buFont typeface="Arial"/>
              <a:buChar char="•"/>
            </a:pPr>
            <a:r>
              <a:rPr lang="en-US" sz="3400">
                <a:solidFill>
                  <a:srgbClr val="FFFFFF"/>
                </a:solidFill>
                <a:latin typeface="Canva Sans"/>
              </a:rPr>
              <a:t>Trade-offs: Optimizing for overall accuracy vs. identifying true defaults (recall).</a:t>
            </a:r>
          </a:p>
          <a:p>
            <a:pPr>
              <a:lnSpc>
                <a:spcPts val="5040"/>
              </a:lnSpc>
            </a:pPr>
            <a:endParaRPr lang="en-US" sz="3400">
              <a:solidFill>
                <a:srgbClr val="FFFFFF"/>
              </a:solidFill>
              <a:latin typeface="Canva Sans"/>
            </a:endParaRPr>
          </a:p>
          <a:p>
            <a:pPr>
              <a:lnSpc>
                <a:spcPts val="5040"/>
              </a:lnSpc>
            </a:pPr>
            <a:r>
              <a:rPr lang="en-US" sz="3600">
                <a:solidFill>
                  <a:srgbClr val="FFFFFF"/>
                </a:solidFill>
                <a:latin typeface="Canva Sans Bold"/>
              </a:rPr>
              <a:t>Business Implications:</a:t>
            </a:r>
          </a:p>
          <a:p>
            <a:pPr marL="734069" lvl="1" indent="-367035">
              <a:lnSpc>
                <a:spcPts val="4760"/>
              </a:lnSpc>
              <a:buFont typeface="Arial"/>
              <a:buChar char="•"/>
            </a:pPr>
            <a:r>
              <a:rPr lang="en-US" sz="3400">
                <a:solidFill>
                  <a:srgbClr val="FFFFFF"/>
                </a:solidFill>
                <a:latin typeface="Canva Sans"/>
              </a:rPr>
              <a:t>Reduced Losses: Informed decisions on approvals, credit limits, and risk assessments.</a:t>
            </a:r>
          </a:p>
          <a:p>
            <a:pPr marL="734069" lvl="1" indent="-367035">
              <a:lnSpc>
                <a:spcPts val="4760"/>
              </a:lnSpc>
              <a:buFont typeface="Arial"/>
              <a:buChar char="•"/>
            </a:pPr>
            <a:r>
              <a:rPr lang="en-US" sz="3400">
                <a:solidFill>
                  <a:srgbClr val="FFFFFF"/>
                </a:solidFill>
                <a:latin typeface="Canva Sans"/>
              </a:rPr>
              <a:t>Personalized Offerings: Tailored credit options for specific customers.</a:t>
            </a:r>
          </a:p>
          <a:p>
            <a:pPr marL="734069" lvl="1" indent="-367035">
              <a:lnSpc>
                <a:spcPts val="4760"/>
              </a:lnSpc>
              <a:buFont typeface="Arial"/>
              <a:buChar char="•"/>
            </a:pPr>
            <a:r>
              <a:rPr lang="en-US" sz="3400">
                <a:solidFill>
                  <a:srgbClr val="FFFFFF"/>
                </a:solidFill>
                <a:latin typeface="Canva Sans"/>
              </a:rPr>
              <a:t>Model Maintenance: Regular updates with fresh data due to changing behavior and economic conditions.</a:t>
            </a:r>
          </a:p>
          <a:p>
            <a:pPr>
              <a:lnSpc>
                <a:spcPts val="5040"/>
              </a:lnSpc>
            </a:pPr>
            <a:endParaRPr lang="en-US" sz="3400">
              <a:solidFill>
                <a:srgbClr val="FFFFFF"/>
              </a:solidFill>
              <a:latin typeface="Canv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4444539" y="3798994"/>
            <a:ext cx="5748329" cy="2040908"/>
          </a:xfrm>
          <a:prstGeom prst="rect">
            <a:avLst/>
          </a:prstGeom>
        </p:spPr>
        <p:txBody>
          <a:bodyPr lIns="0" tIns="0" rIns="0" bIns="0" rtlCol="0" anchor="t">
            <a:spAutoFit/>
          </a:bodyPr>
          <a:lstStyle/>
          <a:p>
            <a:pPr>
              <a:lnSpc>
                <a:spcPts val="16658"/>
              </a:lnSpc>
            </a:pPr>
            <a:r>
              <a:rPr lang="en-US" sz="11899" spc="440">
                <a:solidFill>
                  <a:srgbClr val="FFFFFF"/>
                </a:solidFill>
                <a:latin typeface="Canva Sans Bold"/>
              </a:rPr>
              <a:t>THANK</a:t>
            </a:r>
          </a:p>
        </p:txBody>
      </p:sp>
      <p:sp>
        <p:nvSpPr>
          <p:cNvPr id="4" name="TextBox 4"/>
          <p:cNvSpPr txBox="1"/>
          <p:nvPr/>
        </p:nvSpPr>
        <p:spPr>
          <a:xfrm>
            <a:off x="10192868" y="3770735"/>
            <a:ext cx="4687621" cy="2097426"/>
          </a:xfrm>
          <a:prstGeom prst="rect">
            <a:avLst/>
          </a:prstGeom>
        </p:spPr>
        <p:txBody>
          <a:bodyPr lIns="0" tIns="0" rIns="0" bIns="0" rtlCol="0" anchor="t">
            <a:spAutoFit/>
          </a:bodyPr>
          <a:lstStyle/>
          <a:p>
            <a:pPr>
              <a:lnSpc>
                <a:spcPts val="17218"/>
              </a:lnSpc>
            </a:pPr>
            <a:r>
              <a:rPr lang="en-US" sz="12299" spc="455">
                <a:solidFill>
                  <a:srgbClr val="FFFFFF"/>
                </a:solidFill>
                <a:latin typeface="Canva Sans Bold"/>
              </a:rPr>
              <a:t>YOU!</a:t>
            </a:r>
          </a:p>
        </p:txBody>
      </p:sp>
      <p:sp>
        <p:nvSpPr>
          <p:cNvPr id="5" name="AutoShape 5"/>
          <p:cNvSpPr/>
          <p:nvPr/>
        </p:nvSpPr>
        <p:spPr>
          <a:xfrm>
            <a:off x="5975093" y="6098753"/>
            <a:ext cx="964969" cy="0"/>
          </a:xfrm>
          <a:prstGeom prst="line">
            <a:avLst/>
          </a:prstGeom>
          <a:ln w="76200"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5010124" y="6098753"/>
            <a:ext cx="964969" cy="0"/>
          </a:xfrm>
          <a:prstGeom prst="line">
            <a:avLst/>
          </a:prstGeom>
          <a:ln w="76200" cap="flat">
            <a:solidFill>
              <a:srgbClr val="FFFFFF"/>
            </a:solidFill>
            <a:prstDash val="solid"/>
            <a:headEnd type="none" w="sm" len="sm"/>
            <a:tailEnd type="none" w="sm" len="sm"/>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208559" y="3695679"/>
            <a:ext cx="8935441" cy="2694522"/>
          </a:xfrm>
          <a:custGeom>
            <a:avLst/>
            <a:gdLst/>
            <a:ahLst/>
            <a:cxnLst/>
            <a:rect l="l" t="t" r="r" b="b"/>
            <a:pathLst>
              <a:path w="8935441" h="2694522">
                <a:moveTo>
                  <a:pt x="0" y="0"/>
                </a:moveTo>
                <a:lnTo>
                  <a:pt x="8935441" y="0"/>
                </a:lnTo>
                <a:lnTo>
                  <a:pt x="8935441" y="2694522"/>
                </a:lnTo>
                <a:lnTo>
                  <a:pt x="0" y="269452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1793582" y="6637851"/>
            <a:ext cx="5765394" cy="2314575"/>
          </a:xfrm>
          <a:prstGeom prst="rect">
            <a:avLst/>
          </a:prstGeom>
        </p:spPr>
        <p:txBody>
          <a:bodyPr lIns="0" tIns="0" rIns="0" bIns="0" rtlCol="0" anchor="t">
            <a:spAutoFit/>
          </a:bodyPr>
          <a:lstStyle/>
          <a:p>
            <a:pPr marL="539749" lvl="1" indent="-269875">
              <a:lnSpc>
                <a:spcPts val="3749"/>
              </a:lnSpc>
              <a:buFont typeface="Arial"/>
              <a:buChar char="•"/>
            </a:pPr>
            <a:r>
              <a:rPr lang="en-US" sz="2499">
                <a:solidFill>
                  <a:srgbClr val="FFFFFF"/>
                </a:solidFill>
                <a:latin typeface="Canva Sans Bold"/>
              </a:rPr>
              <a:t>The dataset has 30000 rows and 25 columns</a:t>
            </a:r>
          </a:p>
          <a:p>
            <a:pPr marL="539749" lvl="1" indent="-269875">
              <a:lnSpc>
                <a:spcPts val="3749"/>
              </a:lnSpc>
              <a:buFont typeface="Arial"/>
              <a:buChar char="•"/>
            </a:pPr>
            <a:r>
              <a:rPr lang="en-US" sz="2499">
                <a:solidFill>
                  <a:srgbClr val="FFFFFF"/>
                </a:solidFill>
                <a:latin typeface="Canva Sans Bold"/>
              </a:rPr>
              <a:t>A total number of elements in the dataset:750000</a:t>
            </a:r>
          </a:p>
          <a:p>
            <a:pPr algn="ctr">
              <a:lnSpc>
                <a:spcPts val="3749"/>
              </a:lnSpc>
              <a:spcBef>
                <a:spcPct val="0"/>
              </a:spcBef>
            </a:pPr>
            <a:endParaRPr lang="en-US" sz="2499">
              <a:solidFill>
                <a:srgbClr val="FFFFFF"/>
              </a:solidFill>
              <a:latin typeface="Canva Sans Bold"/>
            </a:endParaRPr>
          </a:p>
        </p:txBody>
      </p:sp>
      <p:sp>
        <p:nvSpPr>
          <p:cNvPr id="5" name="Freeform 5"/>
          <p:cNvSpPr/>
          <p:nvPr/>
        </p:nvSpPr>
        <p:spPr>
          <a:xfrm>
            <a:off x="9997956" y="3638067"/>
            <a:ext cx="4479537" cy="5858679"/>
          </a:xfrm>
          <a:custGeom>
            <a:avLst/>
            <a:gdLst/>
            <a:ahLst/>
            <a:cxnLst/>
            <a:rect l="l" t="t" r="r" b="b"/>
            <a:pathLst>
              <a:path w="4479537" h="5858679">
                <a:moveTo>
                  <a:pt x="0" y="0"/>
                </a:moveTo>
                <a:lnTo>
                  <a:pt x="4479538" y="0"/>
                </a:lnTo>
                <a:lnTo>
                  <a:pt x="4479538" y="5858679"/>
                </a:lnTo>
                <a:lnTo>
                  <a:pt x="0" y="5858679"/>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14896229" y="3418401"/>
            <a:ext cx="3012516" cy="6515100"/>
          </a:xfrm>
          <a:prstGeom prst="rect">
            <a:avLst/>
          </a:prstGeom>
        </p:spPr>
        <p:txBody>
          <a:bodyPr lIns="0" tIns="0" rIns="0" bIns="0" rtlCol="0" anchor="t">
            <a:spAutoFit/>
          </a:bodyPr>
          <a:lstStyle/>
          <a:p>
            <a:pPr>
              <a:lnSpc>
                <a:spcPts val="3749"/>
              </a:lnSpc>
            </a:pPr>
            <a:r>
              <a:rPr lang="en-US" sz="2499">
                <a:solidFill>
                  <a:srgbClr val="FFFFFF"/>
                </a:solidFill>
                <a:latin typeface="Canva Sans Bold"/>
              </a:rPr>
              <a:t>We can infer that our dataset has 25 columns and 3000 rows (as previously shown in the report). The information on the dataset reported below show that there are no missing features for any of the $30,000$ samples.</a:t>
            </a:r>
          </a:p>
          <a:p>
            <a:pPr>
              <a:lnSpc>
                <a:spcPts val="3749"/>
              </a:lnSpc>
              <a:spcBef>
                <a:spcPct val="0"/>
              </a:spcBef>
            </a:pPr>
            <a:endParaRPr lang="en-US" sz="2499">
              <a:solidFill>
                <a:srgbClr val="FFFFFF"/>
              </a:solidFill>
              <a:latin typeface="Canva Sans Bold"/>
            </a:endParaRPr>
          </a:p>
        </p:txBody>
      </p:sp>
      <p:sp>
        <p:nvSpPr>
          <p:cNvPr id="7" name="TextBox 7"/>
          <p:cNvSpPr txBox="1"/>
          <p:nvPr/>
        </p:nvSpPr>
        <p:spPr>
          <a:xfrm>
            <a:off x="3563352" y="184211"/>
            <a:ext cx="11161295" cy="845345"/>
          </a:xfrm>
          <a:prstGeom prst="rect">
            <a:avLst/>
          </a:prstGeom>
        </p:spPr>
        <p:txBody>
          <a:bodyPr lIns="0" tIns="0" rIns="0" bIns="0" rtlCol="0" anchor="t">
            <a:spAutoFit/>
          </a:bodyPr>
          <a:lstStyle/>
          <a:p>
            <a:pPr algn="ctr">
              <a:lnSpc>
                <a:spcPts val="6956"/>
              </a:lnSpc>
            </a:pPr>
            <a:r>
              <a:rPr lang="en-US" sz="4968">
                <a:solidFill>
                  <a:srgbClr val="FFFFFF"/>
                </a:solidFill>
                <a:latin typeface="Canva Sans Bold"/>
              </a:rPr>
              <a:t>Exploratory Data Understanding</a:t>
            </a:r>
          </a:p>
        </p:txBody>
      </p:sp>
      <p:sp>
        <p:nvSpPr>
          <p:cNvPr id="8" name="TextBox 8"/>
          <p:cNvSpPr txBox="1"/>
          <p:nvPr/>
        </p:nvSpPr>
        <p:spPr>
          <a:xfrm>
            <a:off x="6103455" y="1239106"/>
            <a:ext cx="6081090" cy="714375"/>
          </a:xfrm>
          <a:prstGeom prst="rect">
            <a:avLst/>
          </a:prstGeom>
        </p:spPr>
        <p:txBody>
          <a:bodyPr lIns="0" tIns="0" rIns="0" bIns="0" rtlCol="0" anchor="t">
            <a:spAutoFit/>
          </a:bodyPr>
          <a:lstStyle/>
          <a:p>
            <a:pPr algn="ctr">
              <a:lnSpc>
                <a:spcPts val="5999"/>
              </a:lnSpc>
            </a:pPr>
            <a:r>
              <a:rPr lang="en-US" sz="3999">
                <a:solidFill>
                  <a:srgbClr val="FFFFFF"/>
                </a:solidFill>
                <a:latin typeface="Canva Sans Bold"/>
              </a:rPr>
              <a:t>Descriptive Statistics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1426937" y="1199962"/>
            <a:ext cx="4420106" cy="7718692"/>
          </a:xfrm>
          <a:custGeom>
            <a:avLst/>
            <a:gdLst/>
            <a:ahLst/>
            <a:cxnLst/>
            <a:rect l="l" t="t" r="r" b="b"/>
            <a:pathLst>
              <a:path w="4420106" h="7718692">
                <a:moveTo>
                  <a:pt x="0" y="0"/>
                </a:moveTo>
                <a:lnTo>
                  <a:pt x="4420105" y="0"/>
                </a:lnTo>
                <a:lnTo>
                  <a:pt x="4420105" y="7718693"/>
                </a:lnTo>
                <a:lnTo>
                  <a:pt x="0" y="771869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6418466" y="2321589"/>
            <a:ext cx="11199231" cy="1676968"/>
          </a:xfrm>
          <a:custGeom>
            <a:avLst/>
            <a:gdLst/>
            <a:ahLst/>
            <a:cxnLst/>
            <a:rect l="l" t="t" r="r" b="b"/>
            <a:pathLst>
              <a:path w="11199231" h="1676968">
                <a:moveTo>
                  <a:pt x="0" y="0"/>
                </a:moveTo>
                <a:lnTo>
                  <a:pt x="11199231" y="0"/>
                </a:lnTo>
                <a:lnTo>
                  <a:pt x="11199231" y="1676969"/>
                </a:lnTo>
                <a:lnTo>
                  <a:pt x="0" y="1676969"/>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10206348" y="557025"/>
            <a:ext cx="7411349" cy="1314450"/>
          </a:xfrm>
          <a:prstGeom prst="rect">
            <a:avLst/>
          </a:prstGeom>
        </p:spPr>
        <p:txBody>
          <a:bodyPr lIns="0" tIns="0" rIns="0" bIns="0" rtlCol="0" anchor="t">
            <a:spAutoFit/>
          </a:bodyPr>
          <a:lstStyle/>
          <a:p>
            <a:pPr>
              <a:lnSpc>
                <a:spcPts val="5174"/>
              </a:lnSpc>
            </a:pPr>
            <a:r>
              <a:rPr lang="en-US" sz="4500">
                <a:solidFill>
                  <a:srgbClr val="FFFFFF"/>
                </a:solidFill>
                <a:latin typeface="Canva Sans Bold"/>
              </a:rPr>
              <a:t>Null or Missing values in dataset</a:t>
            </a:r>
          </a:p>
        </p:txBody>
      </p:sp>
      <p:sp>
        <p:nvSpPr>
          <p:cNvPr id="6" name="TextBox 6"/>
          <p:cNvSpPr txBox="1"/>
          <p:nvPr/>
        </p:nvSpPr>
        <p:spPr>
          <a:xfrm>
            <a:off x="9880528" y="4398608"/>
            <a:ext cx="7737169" cy="2892615"/>
          </a:xfrm>
          <a:prstGeom prst="rect">
            <a:avLst/>
          </a:prstGeom>
        </p:spPr>
        <p:txBody>
          <a:bodyPr lIns="0" tIns="0" rIns="0" bIns="0" rtlCol="0" anchor="t">
            <a:spAutoFit/>
          </a:bodyPr>
          <a:lstStyle/>
          <a:p>
            <a:pPr>
              <a:lnSpc>
                <a:spcPts val="3839"/>
              </a:lnSpc>
              <a:spcBef>
                <a:spcPct val="0"/>
              </a:spcBef>
            </a:pPr>
            <a:r>
              <a:rPr lang="en-US" sz="2742">
                <a:solidFill>
                  <a:srgbClr val="FFFFFF"/>
                </a:solidFill>
                <a:latin typeface="Canva Sans"/>
              </a:rPr>
              <a:t>This returns the number of null values in each column. As we can see, There is no missing data in the entire dataset. Also, we determined what percentage of the null values are present in each column. There are columns that have 0% null values. </a:t>
            </a:r>
          </a:p>
        </p:txBody>
      </p:sp>
      <p:sp>
        <p:nvSpPr>
          <p:cNvPr id="7" name="AutoShape 7"/>
          <p:cNvSpPr/>
          <p:nvPr/>
        </p:nvSpPr>
        <p:spPr>
          <a:xfrm rot="5400000">
            <a:off x="4136365" y="5129213"/>
            <a:ext cx="10287000" cy="0"/>
          </a:xfrm>
          <a:prstGeom prst="line">
            <a:avLst/>
          </a:prstGeom>
          <a:ln w="28575" cap="flat">
            <a:solidFill>
              <a:srgbClr val="FFFFFF"/>
            </a:solidFill>
            <a:prstDash val="solid"/>
            <a:headEnd type="none" w="sm" len="sm"/>
            <a:tailEnd type="none" w="sm" len="sm"/>
          </a:ln>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4302481" y="52731"/>
            <a:ext cx="9735840" cy="1019971"/>
          </a:xfrm>
          <a:prstGeom prst="rect">
            <a:avLst/>
          </a:prstGeom>
        </p:spPr>
        <p:txBody>
          <a:bodyPr lIns="0" tIns="0" rIns="0" bIns="0" rtlCol="0" anchor="t">
            <a:spAutoFit/>
          </a:bodyPr>
          <a:lstStyle/>
          <a:p>
            <a:pPr algn="ctr">
              <a:lnSpc>
                <a:spcPts val="8356"/>
              </a:lnSpc>
            </a:pPr>
            <a:r>
              <a:rPr lang="en-US" sz="5968">
                <a:solidFill>
                  <a:srgbClr val="FFFFFF"/>
                </a:solidFill>
                <a:latin typeface="Canva Sans Bold"/>
              </a:rPr>
              <a:t>Data Preprocessing</a:t>
            </a:r>
          </a:p>
        </p:txBody>
      </p:sp>
      <p:sp>
        <p:nvSpPr>
          <p:cNvPr id="4" name="Freeform 4"/>
          <p:cNvSpPr/>
          <p:nvPr/>
        </p:nvSpPr>
        <p:spPr>
          <a:xfrm>
            <a:off x="367780" y="2644326"/>
            <a:ext cx="8347782" cy="4139282"/>
          </a:xfrm>
          <a:custGeom>
            <a:avLst/>
            <a:gdLst/>
            <a:ahLst/>
            <a:cxnLst/>
            <a:rect l="l" t="t" r="r" b="b"/>
            <a:pathLst>
              <a:path w="8347782" h="4139282">
                <a:moveTo>
                  <a:pt x="0" y="0"/>
                </a:moveTo>
                <a:lnTo>
                  <a:pt x="8347782" y="0"/>
                </a:lnTo>
                <a:lnTo>
                  <a:pt x="8347782" y="4139282"/>
                </a:lnTo>
                <a:lnTo>
                  <a:pt x="0" y="413928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5" name="Freeform 5"/>
          <p:cNvSpPr/>
          <p:nvPr/>
        </p:nvSpPr>
        <p:spPr>
          <a:xfrm>
            <a:off x="367780" y="7061194"/>
            <a:ext cx="4173891" cy="2558484"/>
          </a:xfrm>
          <a:custGeom>
            <a:avLst/>
            <a:gdLst/>
            <a:ahLst/>
            <a:cxnLst/>
            <a:rect l="l" t="t" r="r" b="b"/>
            <a:pathLst>
              <a:path w="4173891" h="2558484">
                <a:moveTo>
                  <a:pt x="0" y="0"/>
                </a:moveTo>
                <a:lnTo>
                  <a:pt x="4173891" y="0"/>
                </a:lnTo>
                <a:lnTo>
                  <a:pt x="4173891" y="2558484"/>
                </a:lnTo>
                <a:lnTo>
                  <a:pt x="0" y="2558484"/>
                </a:lnTo>
                <a:lnTo>
                  <a:pt x="0" y="0"/>
                </a:lnTo>
                <a:close/>
              </a:path>
            </a:pathLst>
          </a:custGeom>
          <a:blipFill>
            <a:blip r:embed="rId4"/>
            <a:stretch>
              <a:fillRect r="-20196"/>
            </a:stretch>
          </a:blipFill>
          <a:ln w="38100" cap="sq">
            <a:solidFill>
              <a:srgbClr val="000000"/>
            </a:solidFill>
            <a:prstDash val="solid"/>
            <a:miter/>
          </a:ln>
        </p:spPr>
        <p:txBody>
          <a:bodyPr/>
          <a:lstStyle/>
          <a:p>
            <a:endParaRPr lang="en-IN"/>
          </a:p>
        </p:txBody>
      </p:sp>
      <p:sp>
        <p:nvSpPr>
          <p:cNvPr id="6" name="Freeform 6"/>
          <p:cNvSpPr/>
          <p:nvPr/>
        </p:nvSpPr>
        <p:spPr>
          <a:xfrm>
            <a:off x="4694071" y="7061194"/>
            <a:ext cx="4021491" cy="2558484"/>
          </a:xfrm>
          <a:custGeom>
            <a:avLst/>
            <a:gdLst/>
            <a:ahLst/>
            <a:cxnLst/>
            <a:rect l="l" t="t" r="r" b="b"/>
            <a:pathLst>
              <a:path w="4021491" h="2558484">
                <a:moveTo>
                  <a:pt x="0" y="0"/>
                </a:moveTo>
                <a:lnTo>
                  <a:pt x="4021491" y="0"/>
                </a:lnTo>
                <a:lnTo>
                  <a:pt x="4021491" y="2558484"/>
                </a:lnTo>
                <a:lnTo>
                  <a:pt x="0" y="2558484"/>
                </a:lnTo>
                <a:lnTo>
                  <a:pt x="0" y="0"/>
                </a:lnTo>
                <a:close/>
              </a:path>
            </a:pathLst>
          </a:custGeom>
          <a:blipFill>
            <a:blip r:embed="rId5"/>
            <a:stretch>
              <a:fillRect r="-76049"/>
            </a:stretch>
          </a:blipFill>
          <a:ln w="38100" cap="sq">
            <a:solidFill>
              <a:srgbClr val="000000"/>
            </a:solidFill>
            <a:prstDash val="solid"/>
            <a:miter/>
          </a:ln>
        </p:spPr>
        <p:txBody>
          <a:bodyPr/>
          <a:lstStyle/>
          <a:p>
            <a:endParaRPr lang="en-IN"/>
          </a:p>
        </p:txBody>
      </p:sp>
      <p:sp>
        <p:nvSpPr>
          <p:cNvPr id="7" name="Freeform 7"/>
          <p:cNvSpPr/>
          <p:nvPr/>
        </p:nvSpPr>
        <p:spPr>
          <a:xfrm>
            <a:off x="9170400" y="5594430"/>
            <a:ext cx="7519947" cy="4025248"/>
          </a:xfrm>
          <a:custGeom>
            <a:avLst/>
            <a:gdLst/>
            <a:ahLst/>
            <a:cxnLst/>
            <a:rect l="l" t="t" r="r" b="b"/>
            <a:pathLst>
              <a:path w="7519947" h="4025248">
                <a:moveTo>
                  <a:pt x="0" y="0"/>
                </a:moveTo>
                <a:lnTo>
                  <a:pt x="7519947" y="0"/>
                </a:lnTo>
                <a:lnTo>
                  <a:pt x="7519947" y="4025248"/>
                </a:lnTo>
                <a:lnTo>
                  <a:pt x="0" y="4025248"/>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8" name="TextBox 8"/>
          <p:cNvSpPr txBox="1"/>
          <p:nvPr/>
        </p:nvSpPr>
        <p:spPr>
          <a:xfrm>
            <a:off x="9487383" y="2250167"/>
            <a:ext cx="7931316" cy="2463800"/>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Canva Sans"/>
              </a:rPr>
              <a:t>Changing the incorrect attribute or removing the rows involved in the issue can fix errors in the dataset. We could be cautious and put the undocumented categories into another category, but since there aren't many anomalous entries (399, or 1.33% of  total), we choose to remove the anomalies in the MARRIAGE column and combine the 0, 5, and 6 categories in EDUCATION into category 4, or "others" only.</a:t>
            </a:r>
          </a:p>
        </p:txBody>
      </p:sp>
      <p:sp>
        <p:nvSpPr>
          <p:cNvPr id="9" name="TextBox 9"/>
          <p:cNvSpPr txBox="1"/>
          <p:nvPr/>
        </p:nvSpPr>
        <p:spPr>
          <a:xfrm>
            <a:off x="9889829" y="4861749"/>
            <a:ext cx="6081090" cy="1019175"/>
          </a:xfrm>
          <a:prstGeom prst="rect">
            <a:avLst/>
          </a:prstGeom>
        </p:spPr>
        <p:txBody>
          <a:bodyPr lIns="0" tIns="0" rIns="0" bIns="0" rtlCol="0" anchor="t">
            <a:spAutoFit/>
          </a:bodyPr>
          <a:lstStyle/>
          <a:p>
            <a:pPr>
              <a:lnSpc>
                <a:spcPts val="4500"/>
              </a:lnSpc>
            </a:pPr>
            <a:r>
              <a:rPr lang="en-US" sz="3000">
                <a:solidFill>
                  <a:srgbClr val="FFFFFF"/>
                </a:solidFill>
                <a:latin typeface="Canva Sans Bold"/>
              </a:rPr>
              <a:t>History of Past Payments</a:t>
            </a:r>
          </a:p>
          <a:p>
            <a:pPr>
              <a:lnSpc>
                <a:spcPts val="3749"/>
              </a:lnSpc>
            </a:pPr>
            <a:endParaRPr lang="en-US" sz="3000">
              <a:solidFill>
                <a:srgbClr val="FFFFFF"/>
              </a:solidFill>
              <a:latin typeface="Canva Sans Bold"/>
            </a:endParaRPr>
          </a:p>
        </p:txBody>
      </p:sp>
      <p:sp>
        <p:nvSpPr>
          <p:cNvPr id="10" name="TextBox 10"/>
          <p:cNvSpPr txBox="1"/>
          <p:nvPr/>
        </p:nvSpPr>
        <p:spPr>
          <a:xfrm>
            <a:off x="1815451" y="1863276"/>
            <a:ext cx="6081090" cy="1019175"/>
          </a:xfrm>
          <a:prstGeom prst="rect">
            <a:avLst/>
          </a:prstGeom>
        </p:spPr>
        <p:txBody>
          <a:bodyPr lIns="0" tIns="0" rIns="0" bIns="0" rtlCol="0" anchor="t">
            <a:spAutoFit/>
          </a:bodyPr>
          <a:lstStyle/>
          <a:p>
            <a:pPr>
              <a:lnSpc>
                <a:spcPts val="4500"/>
              </a:lnSpc>
            </a:pPr>
            <a:r>
              <a:rPr lang="en-US" sz="3000">
                <a:solidFill>
                  <a:srgbClr val="FFFFFF"/>
                </a:solidFill>
                <a:latin typeface="Canva Sans Bold"/>
              </a:rPr>
              <a:t>Client Personal Information</a:t>
            </a:r>
          </a:p>
          <a:p>
            <a:pPr>
              <a:lnSpc>
                <a:spcPts val="3749"/>
              </a:lnSpc>
            </a:pPr>
            <a:endParaRPr lang="en-US" sz="3000">
              <a:solidFill>
                <a:srgbClr val="FFFFFF"/>
              </a:solidFill>
              <a:latin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TextBox 3"/>
          <p:cNvSpPr txBox="1"/>
          <p:nvPr/>
        </p:nvSpPr>
        <p:spPr>
          <a:xfrm>
            <a:off x="4276080" y="65245"/>
            <a:ext cx="9735840" cy="1086011"/>
          </a:xfrm>
          <a:prstGeom prst="rect">
            <a:avLst/>
          </a:prstGeom>
        </p:spPr>
        <p:txBody>
          <a:bodyPr lIns="0" tIns="0" rIns="0" bIns="0" rtlCol="0" anchor="t">
            <a:spAutoFit/>
          </a:bodyPr>
          <a:lstStyle/>
          <a:p>
            <a:pPr algn="ctr">
              <a:lnSpc>
                <a:spcPts val="8916"/>
              </a:lnSpc>
            </a:pPr>
            <a:r>
              <a:rPr lang="en-US" sz="6368">
                <a:solidFill>
                  <a:srgbClr val="FFFFFF"/>
                </a:solidFill>
                <a:latin typeface="Canva Sans Bold"/>
              </a:rPr>
              <a:t>Data Exploration</a:t>
            </a:r>
          </a:p>
        </p:txBody>
      </p:sp>
      <p:sp>
        <p:nvSpPr>
          <p:cNvPr id="4" name="Freeform 4"/>
          <p:cNvSpPr/>
          <p:nvPr/>
        </p:nvSpPr>
        <p:spPr>
          <a:xfrm>
            <a:off x="801233" y="2697830"/>
            <a:ext cx="5435005" cy="5542364"/>
          </a:xfrm>
          <a:custGeom>
            <a:avLst/>
            <a:gdLst/>
            <a:ahLst/>
            <a:cxnLst/>
            <a:rect l="l" t="t" r="r" b="b"/>
            <a:pathLst>
              <a:path w="5435005" h="5542364">
                <a:moveTo>
                  <a:pt x="0" y="0"/>
                </a:moveTo>
                <a:lnTo>
                  <a:pt x="5435005" y="0"/>
                </a:lnTo>
                <a:lnTo>
                  <a:pt x="5435005" y="5542363"/>
                </a:lnTo>
                <a:lnTo>
                  <a:pt x="0" y="5542363"/>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5" name="Freeform 5"/>
          <p:cNvSpPr/>
          <p:nvPr/>
        </p:nvSpPr>
        <p:spPr>
          <a:xfrm>
            <a:off x="6686890" y="2986956"/>
            <a:ext cx="10995309" cy="5004914"/>
          </a:xfrm>
          <a:custGeom>
            <a:avLst/>
            <a:gdLst/>
            <a:ahLst/>
            <a:cxnLst/>
            <a:rect l="l" t="t" r="r" b="b"/>
            <a:pathLst>
              <a:path w="10995309" h="5004914">
                <a:moveTo>
                  <a:pt x="0" y="0"/>
                </a:moveTo>
                <a:lnTo>
                  <a:pt x="10995310" y="0"/>
                </a:lnTo>
                <a:lnTo>
                  <a:pt x="10995310" y="5004914"/>
                </a:lnTo>
                <a:lnTo>
                  <a:pt x="0" y="5004914"/>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6" name="TextBox 6"/>
          <p:cNvSpPr txBox="1"/>
          <p:nvPr/>
        </p:nvSpPr>
        <p:spPr>
          <a:xfrm>
            <a:off x="801233" y="1195880"/>
            <a:ext cx="5885657" cy="1381125"/>
          </a:xfrm>
          <a:prstGeom prst="rect">
            <a:avLst/>
          </a:prstGeom>
        </p:spPr>
        <p:txBody>
          <a:bodyPr lIns="0" tIns="0" rIns="0" bIns="0" rtlCol="0" anchor="t">
            <a:spAutoFit/>
          </a:bodyPr>
          <a:lstStyle/>
          <a:p>
            <a:pPr algn="just">
              <a:lnSpc>
                <a:spcPts val="3749"/>
              </a:lnSpc>
            </a:pPr>
            <a:r>
              <a:rPr lang="en-US" sz="2499">
                <a:solidFill>
                  <a:srgbClr val="FFFFFF"/>
                </a:solidFill>
                <a:latin typeface="Canva Sans Bold"/>
              </a:rPr>
              <a:t>Number of defaulters and non-defaulters in next month Interpretation</a:t>
            </a:r>
          </a:p>
        </p:txBody>
      </p:sp>
      <p:sp>
        <p:nvSpPr>
          <p:cNvPr id="7" name="TextBox 7"/>
          <p:cNvSpPr txBox="1"/>
          <p:nvPr/>
        </p:nvSpPr>
        <p:spPr>
          <a:xfrm>
            <a:off x="801233" y="8296275"/>
            <a:ext cx="5885657" cy="1847850"/>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we found out that there are 23315 non-defaulters next month and 6631 defaulters next month, which is 3.5 times lower than the non-defaulters</a:t>
            </a:r>
          </a:p>
        </p:txBody>
      </p:sp>
      <p:sp>
        <p:nvSpPr>
          <p:cNvPr id="8" name="TextBox 8"/>
          <p:cNvSpPr txBox="1"/>
          <p:nvPr/>
        </p:nvSpPr>
        <p:spPr>
          <a:xfrm>
            <a:off x="9433754" y="1977306"/>
            <a:ext cx="6556241" cy="447675"/>
          </a:xfrm>
          <a:prstGeom prst="rect">
            <a:avLst/>
          </a:prstGeom>
        </p:spPr>
        <p:txBody>
          <a:bodyPr lIns="0" tIns="0" rIns="0" bIns="0" rtlCol="0" anchor="t">
            <a:spAutoFit/>
          </a:bodyPr>
          <a:lstStyle/>
          <a:p>
            <a:pPr>
              <a:lnSpc>
                <a:spcPts val="3749"/>
              </a:lnSpc>
            </a:pPr>
            <a:r>
              <a:rPr lang="en-US" sz="2499">
                <a:solidFill>
                  <a:srgbClr val="FFFFFF"/>
                </a:solidFill>
                <a:latin typeface="Canva Sans Bold"/>
              </a:rPr>
              <a:t>Credit card limit distribution across data</a:t>
            </a:r>
          </a:p>
        </p:txBody>
      </p:sp>
      <p:sp>
        <p:nvSpPr>
          <p:cNvPr id="9" name="TextBox 9"/>
          <p:cNvSpPr txBox="1"/>
          <p:nvPr/>
        </p:nvSpPr>
        <p:spPr>
          <a:xfrm>
            <a:off x="8164449" y="8163993"/>
            <a:ext cx="9094851" cy="1381125"/>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we observe that dataset consists of skewed data of limiting balance. We have more number of clients having limiting balance between 0 to 200000 currency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434665" y="1214438"/>
            <a:ext cx="11920339" cy="3953892"/>
          </a:xfrm>
          <a:custGeom>
            <a:avLst/>
            <a:gdLst/>
            <a:ahLst/>
            <a:cxnLst/>
            <a:rect l="l" t="t" r="r" b="b"/>
            <a:pathLst>
              <a:path w="11920339" h="3953892">
                <a:moveTo>
                  <a:pt x="0" y="0"/>
                </a:moveTo>
                <a:lnTo>
                  <a:pt x="11920339" y="0"/>
                </a:lnTo>
                <a:lnTo>
                  <a:pt x="11920339" y="3953892"/>
                </a:lnTo>
                <a:lnTo>
                  <a:pt x="0" y="395389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434665" y="6185938"/>
            <a:ext cx="15712937" cy="3072362"/>
          </a:xfrm>
          <a:custGeom>
            <a:avLst/>
            <a:gdLst/>
            <a:ahLst/>
            <a:cxnLst/>
            <a:rect l="l" t="t" r="r" b="b"/>
            <a:pathLst>
              <a:path w="15712937" h="3072362">
                <a:moveTo>
                  <a:pt x="0" y="0"/>
                </a:moveTo>
                <a:lnTo>
                  <a:pt x="15712937" y="0"/>
                </a:lnTo>
                <a:lnTo>
                  <a:pt x="15712937" y="3072362"/>
                </a:lnTo>
                <a:lnTo>
                  <a:pt x="0" y="3072362"/>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702701" y="5415196"/>
            <a:ext cx="7819749" cy="447675"/>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between Sex, Education and Marraige</a:t>
            </a:r>
          </a:p>
        </p:txBody>
      </p:sp>
      <p:sp>
        <p:nvSpPr>
          <p:cNvPr id="6" name="TextBox 6"/>
          <p:cNvSpPr txBox="1"/>
          <p:nvPr/>
        </p:nvSpPr>
        <p:spPr>
          <a:xfrm>
            <a:off x="0" y="533400"/>
            <a:ext cx="7819749"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AGE Distribution by default type</a:t>
            </a:r>
          </a:p>
          <a:p>
            <a:pPr algn="ctr">
              <a:lnSpc>
                <a:spcPts val="3749"/>
              </a:lnSpc>
            </a:pPr>
            <a:endParaRPr lang="en-US" sz="2499">
              <a:solidFill>
                <a:srgbClr val="FFFFFF"/>
              </a:solidFill>
              <a:latin typeface="Canva Sans Bold"/>
            </a:endParaRPr>
          </a:p>
        </p:txBody>
      </p:sp>
      <p:sp>
        <p:nvSpPr>
          <p:cNvPr id="7" name="TextBox 7"/>
          <p:cNvSpPr txBox="1"/>
          <p:nvPr/>
        </p:nvSpPr>
        <p:spPr>
          <a:xfrm>
            <a:off x="12786521" y="1654736"/>
            <a:ext cx="4826732" cy="3248025"/>
          </a:xfrm>
          <a:prstGeom prst="rect">
            <a:avLst/>
          </a:prstGeom>
        </p:spPr>
        <p:txBody>
          <a:bodyPr lIns="0" tIns="0" rIns="0" bIns="0" rtlCol="0" anchor="t">
            <a:spAutoFit/>
          </a:bodyPr>
          <a:lstStyle/>
          <a:p>
            <a:pPr>
              <a:lnSpc>
                <a:spcPts val="3749"/>
              </a:lnSpc>
              <a:spcBef>
                <a:spcPct val="0"/>
              </a:spcBef>
            </a:pPr>
            <a:r>
              <a:rPr lang="en-US" sz="2499">
                <a:solidFill>
                  <a:srgbClr val="FFFFFF"/>
                </a:solidFill>
                <a:latin typeface="Canva Sans Bold"/>
              </a:rPr>
              <a:t>The probability of non-default of age between approximately $25$ and $40$ is higher, which indicates that consumers in this age group are more capable of repaying credit card loans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IN"/>
          </a:p>
        </p:txBody>
      </p:sp>
      <p:sp>
        <p:nvSpPr>
          <p:cNvPr id="3" name="Freeform 3"/>
          <p:cNvSpPr/>
          <p:nvPr/>
        </p:nvSpPr>
        <p:spPr>
          <a:xfrm>
            <a:off x="644357" y="1898030"/>
            <a:ext cx="8289951" cy="5417490"/>
          </a:xfrm>
          <a:custGeom>
            <a:avLst/>
            <a:gdLst/>
            <a:ahLst/>
            <a:cxnLst/>
            <a:rect l="l" t="t" r="r" b="b"/>
            <a:pathLst>
              <a:path w="8289951" h="5417490">
                <a:moveTo>
                  <a:pt x="0" y="0"/>
                </a:moveTo>
                <a:lnTo>
                  <a:pt x="8289951" y="0"/>
                </a:lnTo>
                <a:lnTo>
                  <a:pt x="8289951" y="5417490"/>
                </a:lnTo>
                <a:lnTo>
                  <a:pt x="0" y="5417490"/>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580128" y="1898030"/>
            <a:ext cx="7878832" cy="5417490"/>
          </a:xfrm>
          <a:custGeom>
            <a:avLst/>
            <a:gdLst/>
            <a:ahLst/>
            <a:cxnLst/>
            <a:rect l="l" t="t" r="r" b="b"/>
            <a:pathLst>
              <a:path w="7878832" h="5417490">
                <a:moveTo>
                  <a:pt x="0" y="0"/>
                </a:moveTo>
                <a:lnTo>
                  <a:pt x="7878832" y="0"/>
                </a:lnTo>
                <a:lnTo>
                  <a:pt x="7878832" y="5417490"/>
                </a:lnTo>
                <a:lnTo>
                  <a:pt x="0" y="5417490"/>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1292347" y="7799521"/>
            <a:ext cx="6993970" cy="2314575"/>
          </a:xfrm>
          <a:prstGeom prst="rect">
            <a:avLst/>
          </a:prstGeom>
        </p:spPr>
        <p:txBody>
          <a:bodyPr lIns="0" tIns="0" rIns="0" bIns="0" rtlCol="0" anchor="t">
            <a:spAutoFit/>
          </a:bodyPr>
          <a:lstStyle/>
          <a:p>
            <a:pPr algn="ctr">
              <a:lnSpc>
                <a:spcPts val="3749"/>
              </a:lnSpc>
              <a:spcBef>
                <a:spcPct val="0"/>
              </a:spcBef>
            </a:pPr>
            <a:r>
              <a:rPr lang="en-US" sz="2499">
                <a:solidFill>
                  <a:srgbClr val="FFFFFF"/>
                </a:solidFill>
                <a:latin typeface="Canva Sans Bold"/>
              </a:rPr>
              <a:t>The median credit card limit balance of the customers who will default next month is less than the median credit card limit balance of the customers who will not default</a:t>
            </a:r>
          </a:p>
        </p:txBody>
      </p:sp>
      <p:sp>
        <p:nvSpPr>
          <p:cNvPr id="6" name="TextBox 6"/>
          <p:cNvSpPr txBox="1"/>
          <p:nvPr/>
        </p:nvSpPr>
        <p:spPr>
          <a:xfrm>
            <a:off x="10265330" y="7734620"/>
            <a:ext cx="6993970" cy="2314575"/>
          </a:xfrm>
          <a:prstGeom prst="rect">
            <a:avLst/>
          </a:prstGeom>
        </p:spPr>
        <p:txBody>
          <a:bodyPr lIns="0" tIns="0" rIns="0" bIns="0" rtlCol="0" anchor="t">
            <a:spAutoFit/>
          </a:bodyPr>
          <a:lstStyle/>
          <a:p>
            <a:pPr algn="ctr">
              <a:lnSpc>
                <a:spcPts val="3749"/>
              </a:lnSpc>
              <a:spcBef>
                <a:spcPct val="0"/>
              </a:spcBef>
            </a:pPr>
            <a:r>
              <a:rPr lang="en-US" sz="2499">
                <a:solidFill>
                  <a:srgbClr val="FFFFFF"/>
                </a:solidFill>
                <a:latin typeface="Canva Sans Bold"/>
              </a:rPr>
              <a:t>The number of defaults for the next month is almost the same for men and women, however non-defaulter payments for the next month are highest for the women compared to men by 7000</a:t>
            </a:r>
          </a:p>
        </p:txBody>
      </p:sp>
      <p:sp>
        <p:nvSpPr>
          <p:cNvPr id="7" name="TextBox 7"/>
          <p:cNvSpPr txBox="1"/>
          <p:nvPr/>
        </p:nvSpPr>
        <p:spPr>
          <a:xfrm>
            <a:off x="434665" y="719137"/>
            <a:ext cx="8709335" cy="914400"/>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Limit or Credit Bal by Default Payment next month</a:t>
            </a:r>
          </a:p>
        </p:txBody>
      </p:sp>
      <p:sp>
        <p:nvSpPr>
          <p:cNvPr id="8" name="TextBox 8"/>
          <p:cNvSpPr txBox="1"/>
          <p:nvPr/>
        </p:nvSpPr>
        <p:spPr>
          <a:xfrm>
            <a:off x="9164876" y="719137"/>
            <a:ext cx="8709335" cy="447675"/>
          </a:xfrm>
          <a:prstGeom prst="rect">
            <a:avLst/>
          </a:prstGeom>
        </p:spPr>
        <p:txBody>
          <a:bodyPr lIns="0" tIns="0" rIns="0" bIns="0" rtlCol="0" anchor="t">
            <a:spAutoFit/>
          </a:bodyPr>
          <a:lstStyle/>
          <a:p>
            <a:pPr algn="ctr">
              <a:lnSpc>
                <a:spcPts val="3749"/>
              </a:lnSpc>
            </a:pPr>
            <a:r>
              <a:rPr lang="en-US" sz="2499">
                <a:solidFill>
                  <a:srgbClr val="FFFFFF"/>
                </a:solidFill>
                <a:latin typeface="Canva Sans Bold"/>
              </a:rPr>
              <a:t>Relation: Sex by Default payment next month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2963</Words>
  <Application>Microsoft Office PowerPoint</Application>
  <PresentationFormat>Custom</PresentationFormat>
  <Paragraphs>192</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DSML Group 06</dc:title>
  <dc:creator>Subham Sekhar Sarangi</dc:creator>
  <cp:lastModifiedBy>Subham Sekhar Sarangi</cp:lastModifiedBy>
  <cp:revision>3</cp:revision>
  <dcterms:created xsi:type="dcterms:W3CDTF">2006-08-16T00:00:00Z</dcterms:created>
  <dcterms:modified xsi:type="dcterms:W3CDTF">2024-04-19T17:42:24Z</dcterms:modified>
  <dc:identifier>DAFt_3eXKGs</dc:identifier>
</cp:coreProperties>
</file>